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6" d="100"/>
          <a:sy n="136" d="100"/>
        </p:scale>
        <p:origin x="1404" y="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73353" y="5013452"/>
            <a:ext cx="6857365" cy="1187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50" b="1" i="0">
                <a:solidFill>
                  <a:srgbClr val="0033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73353" y="5013452"/>
            <a:ext cx="6857365" cy="1187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30810">
              <a:lnSpc>
                <a:spcPts val="1555"/>
              </a:lnSpc>
            </a:pPr>
            <a:fld id="{81D60167-4931-47E6-BA6A-407CBD079E47}" type="slidenum">
              <a:rPr spc="10" dirty="0"/>
              <a:t>‹#›</a:t>
            </a:fld>
            <a:endParaRPr spc="1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1" i="0">
                <a:solidFill>
                  <a:srgbClr val="0033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30810">
              <a:lnSpc>
                <a:spcPts val="1555"/>
              </a:lnSpc>
            </a:pPr>
            <a:fld id="{81D60167-4931-47E6-BA6A-407CBD079E47}" type="slidenum">
              <a:rPr spc="10" dirty="0"/>
              <a:t>‹#›</a:t>
            </a:fld>
            <a:endParaRPr spc="1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1" i="0">
                <a:solidFill>
                  <a:srgbClr val="0033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30810">
              <a:lnSpc>
                <a:spcPts val="1555"/>
              </a:lnSpc>
            </a:pPr>
            <a:fld id="{81D60167-4931-47E6-BA6A-407CBD079E47}" type="slidenum">
              <a:rPr spc="10" dirty="0"/>
              <a:t>‹#›</a:t>
            </a:fld>
            <a:endParaRPr spc="1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1" i="0">
                <a:solidFill>
                  <a:srgbClr val="0033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30810">
              <a:lnSpc>
                <a:spcPts val="1555"/>
              </a:lnSpc>
            </a:pPr>
            <a:fld id="{81D60167-4931-47E6-BA6A-407CBD079E47}" type="slidenum">
              <a:rPr spc="10" dirty="0"/>
              <a:t>‹#›</a:t>
            </a:fld>
            <a:endParaRPr spc="1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30810">
              <a:lnSpc>
                <a:spcPts val="1555"/>
              </a:lnSpc>
            </a:pPr>
            <a:fld id="{81D60167-4931-47E6-BA6A-407CBD079E47}" type="slidenum">
              <a:rPr spc="10" dirty="0"/>
              <a:t>‹#›</a:t>
            </a:fld>
            <a:endParaRPr spc="1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017520" y="7228331"/>
            <a:ext cx="7040880" cy="433070"/>
          </a:xfrm>
          <a:custGeom>
            <a:avLst/>
            <a:gdLst/>
            <a:ahLst/>
            <a:cxnLst/>
            <a:rect l="l" t="t" r="r" b="b"/>
            <a:pathLst>
              <a:path w="7040880" h="433070">
                <a:moveTo>
                  <a:pt x="7040880" y="0"/>
                </a:moveTo>
                <a:lnTo>
                  <a:pt x="0" y="0"/>
                </a:lnTo>
                <a:lnTo>
                  <a:pt x="0" y="432816"/>
                </a:lnTo>
                <a:lnTo>
                  <a:pt x="7040880" y="432816"/>
                </a:lnTo>
                <a:lnTo>
                  <a:pt x="704088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1459" y="7203947"/>
            <a:ext cx="2345182" cy="457198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2795016" y="7228331"/>
            <a:ext cx="466725" cy="433070"/>
          </a:xfrm>
          <a:custGeom>
            <a:avLst/>
            <a:gdLst/>
            <a:ahLst/>
            <a:cxnLst/>
            <a:rect l="l" t="t" r="r" b="b"/>
            <a:pathLst>
              <a:path w="466725" h="433070">
                <a:moveTo>
                  <a:pt x="233171" y="0"/>
                </a:moveTo>
                <a:lnTo>
                  <a:pt x="186179" y="4396"/>
                </a:lnTo>
                <a:lnTo>
                  <a:pt x="142410" y="17006"/>
                </a:lnTo>
                <a:lnTo>
                  <a:pt x="102803" y="36958"/>
                </a:lnTo>
                <a:lnTo>
                  <a:pt x="68294" y="63384"/>
                </a:lnTo>
                <a:lnTo>
                  <a:pt x="39821" y="95411"/>
                </a:lnTo>
                <a:lnTo>
                  <a:pt x="18323" y="132171"/>
                </a:lnTo>
                <a:lnTo>
                  <a:pt x="4737" y="172793"/>
                </a:lnTo>
                <a:lnTo>
                  <a:pt x="0" y="216408"/>
                </a:lnTo>
                <a:lnTo>
                  <a:pt x="4737" y="260022"/>
                </a:lnTo>
                <a:lnTo>
                  <a:pt x="18323" y="300644"/>
                </a:lnTo>
                <a:lnTo>
                  <a:pt x="39821" y="337404"/>
                </a:lnTo>
                <a:lnTo>
                  <a:pt x="68294" y="369431"/>
                </a:lnTo>
                <a:lnTo>
                  <a:pt x="102803" y="395857"/>
                </a:lnTo>
                <a:lnTo>
                  <a:pt x="142410" y="415809"/>
                </a:lnTo>
                <a:lnTo>
                  <a:pt x="186179" y="428419"/>
                </a:lnTo>
                <a:lnTo>
                  <a:pt x="233171" y="432816"/>
                </a:lnTo>
                <a:lnTo>
                  <a:pt x="280164" y="428419"/>
                </a:lnTo>
                <a:lnTo>
                  <a:pt x="323933" y="415809"/>
                </a:lnTo>
                <a:lnTo>
                  <a:pt x="363540" y="395857"/>
                </a:lnTo>
                <a:lnTo>
                  <a:pt x="398049" y="369431"/>
                </a:lnTo>
                <a:lnTo>
                  <a:pt x="426522" y="337404"/>
                </a:lnTo>
                <a:lnTo>
                  <a:pt x="448020" y="300644"/>
                </a:lnTo>
                <a:lnTo>
                  <a:pt x="461606" y="260022"/>
                </a:lnTo>
                <a:lnTo>
                  <a:pt x="466344" y="216408"/>
                </a:lnTo>
                <a:lnTo>
                  <a:pt x="461606" y="172793"/>
                </a:lnTo>
                <a:lnTo>
                  <a:pt x="448020" y="132171"/>
                </a:lnTo>
                <a:lnTo>
                  <a:pt x="426522" y="95411"/>
                </a:lnTo>
                <a:lnTo>
                  <a:pt x="398049" y="63384"/>
                </a:lnTo>
                <a:lnTo>
                  <a:pt x="363540" y="36958"/>
                </a:lnTo>
                <a:lnTo>
                  <a:pt x="323933" y="17006"/>
                </a:lnTo>
                <a:lnTo>
                  <a:pt x="280164" y="4396"/>
                </a:lnTo>
                <a:lnTo>
                  <a:pt x="233171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10058400" cy="259079"/>
          </a:xfrm>
          <a:custGeom>
            <a:avLst/>
            <a:gdLst/>
            <a:ahLst/>
            <a:cxnLst/>
            <a:rect l="l" t="t" r="r" b="b"/>
            <a:pathLst>
              <a:path w="10058400" h="259079">
                <a:moveTo>
                  <a:pt x="10058400" y="0"/>
                </a:moveTo>
                <a:lnTo>
                  <a:pt x="0" y="0"/>
                </a:lnTo>
                <a:lnTo>
                  <a:pt x="0" y="259079"/>
                </a:lnTo>
                <a:lnTo>
                  <a:pt x="10058400" y="259079"/>
                </a:lnTo>
                <a:lnTo>
                  <a:pt x="100584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55345" y="723645"/>
            <a:ext cx="834770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50" b="1" i="0">
                <a:solidFill>
                  <a:srgbClr val="0033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0862" y="1790379"/>
            <a:ext cx="9363710" cy="2748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620377" y="7355049"/>
            <a:ext cx="275209" cy="2172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30810">
              <a:lnSpc>
                <a:spcPts val="1555"/>
              </a:lnSpc>
            </a:pPr>
            <a:fld id="{81D60167-4931-47E6-BA6A-407CBD079E47}" type="slidenum">
              <a:rPr spc="10" dirty="0"/>
              <a:t>‹#›</a:t>
            </a:fld>
            <a:endParaRPr spc="1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hub.nyced.org/reports/financial/financial-data-and-reports" TargetMode="External"/><Relationship Id="rId2" Type="http://schemas.openxmlformats.org/officeDocument/2006/relationships/hyperlink" Target="mailto:stimulus2022@schools.nyc.gov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mailto:foundationaid@schools.nyc.gov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c4e@schools.nyc.gov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hools.nyc.gov/about-us/funding/contracts-for-excellence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schools.nyc.gov/classsize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mailto:ClassSize@schools.nyc.gov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foundationaid@schools.nyc.gov" TargetMode="External"/><Relationship Id="rId2" Type="http://schemas.openxmlformats.org/officeDocument/2006/relationships/hyperlink" Target="mailto:stimulus2022@schools.nyc.gov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ClassSize@schools.nyc.gov" TargetMode="External"/><Relationship Id="rId4" Type="http://schemas.openxmlformats.org/officeDocument/2006/relationships/hyperlink" Target="mailto:c4e@schools.nyc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381000"/>
            <a:ext cx="9145270" cy="6859270"/>
            <a:chOff x="457200" y="381000"/>
            <a:chExt cx="9145270" cy="68592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381000"/>
              <a:ext cx="3240024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4058" y="387858"/>
              <a:ext cx="9131935" cy="6845934"/>
            </a:xfrm>
            <a:custGeom>
              <a:avLst/>
              <a:gdLst/>
              <a:ahLst/>
              <a:cxnLst/>
              <a:rect l="l" t="t" r="r" b="b"/>
              <a:pathLst>
                <a:path w="9131935" h="6845934">
                  <a:moveTo>
                    <a:pt x="0" y="6845554"/>
                  </a:moveTo>
                  <a:lnTo>
                    <a:pt x="9131554" y="6845554"/>
                  </a:lnTo>
                  <a:lnTo>
                    <a:pt x="9131554" y="0"/>
                  </a:lnTo>
                  <a:lnTo>
                    <a:pt x="0" y="0"/>
                  </a:lnTo>
                  <a:lnTo>
                    <a:pt x="0" y="6845554"/>
                  </a:lnTo>
                  <a:close/>
                </a:path>
              </a:pathLst>
            </a:custGeom>
            <a:ln w="129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56659" y="381000"/>
              <a:ext cx="5844540" cy="6858000"/>
            </a:xfrm>
            <a:custGeom>
              <a:avLst/>
              <a:gdLst/>
              <a:ahLst/>
              <a:cxnLst/>
              <a:rect l="l" t="t" r="r" b="b"/>
              <a:pathLst>
                <a:path w="5844540" h="6858000">
                  <a:moveTo>
                    <a:pt x="584454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5844540" y="6858000"/>
                  </a:lnTo>
                  <a:lnTo>
                    <a:pt x="5844540" y="0"/>
                  </a:lnTo>
                  <a:close/>
                </a:path>
              </a:pathLst>
            </a:custGeom>
            <a:solidFill>
              <a:srgbClr val="0024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47515" y="5865876"/>
              <a:ext cx="376555" cy="1024255"/>
            </a:xfrm>
            <a:custGeom>
              <a:avLst/>
              <a:gdLst/>
              <a:ahLst/>
              <a:cxnLst/>
              <a:rect l="l" t="t" r="r" b="b"/>
              <a:pathLst>
                <a:path w="376554" h="1024254">
                  <a:moveTo>
                    <a:pt x="0" y="0"/>
                  </a:moveTo>
                  <a:lnTo>
                    <a:pt x="0" y="1023747"/>
                  </a:lnTo>
                  <a:lnTo>
                    <a:pt x="376428" y="4843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8620" y="789431"/>
              <a:ext cx="3400044" cy="61112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935348" y="2263597"/>
            <a:ext cx="39693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9931"/>
                </a:solidFill>
              </a:rPr>
              <a:t>Fiscal</a:t>
            </a:r>
            <a:r>
              <a:rPr sz="3600" spc="-140" dirty="0">
                <a:solidFill>
                  <a:srgbClr val="FF9931"/>
                </a:solidFill>
              </a:rPr>
              <a:t> </a:t>
            </a:r>
            <a:r>
              <a:rPr sz="3600" dirty="0">
                <a:solidFill>
                  <a:srgbClr val="FF9931"/>
                </a:solidFill>
              </a:rPr>
              <a:t>Year</a:t>
            </a:r>
            <a:r>
              <a:rPr sz="3600" spc="-140" dirty="0">
                <a:solidFill>
                  <a:srgbClr val="FF9931"/>
                </a:solidFill>
              </a:rPr>
              <a:t> </a:t>
            </a:r>
            <a:r>
              <a:rPr sz="3600" spc="-20" dirty="0">
                <a:solidFill>
                  <a:srgbClr val="FF9931"/>
                </a:solidFill>
              </a:rPr>
              <a:t>2024 </a:t>
            </a:r>
            <a:r>
              <a:rPr sz="3600" dirty="0">
                <a:solidFill>
                  <a:srgbClr val="FF9931"/>
                </a:solidFill>
              </a:rPr>
              <a:t>Budget</a:t>
            </a:r>
            <a:r>
              <a:rPr sz="3600" spc="-130" dirty="0">
                <a:solidFill>
                  <a:srgbClr val="FF9931"/>
                </a:solidFill>
              </a:rPr>
              <a:t> </a:t>
            </a:r>
            <a:r>
              <a:rPr sz="3600" dirty="0">
                <a:solidFill>
                  <a:srgbClr val="FF9931"/>
                </a:solidFill>
              </a:rPr>
              <a:t>and</a:t>
            </a:r>
            <a:r>
              <a:rPr sz="3600" spc="-135" dirty="0">
                <a:solidFill>
                  <a:srgbClr val="FF9931"/>
                </a:solidFill>
              </a:rPr>
              <a:t> </a:t>
            </a:r>
            <a:r>
              <a:rPr sz="3600" spc="-30" dirty="0">
                <a:solidFill>
                  <a:srgbClr val="FF9931"/>
                </a:solidFill>
              </a:rPr>
              <a:t>Policy </a:t>
            </a:r>
            <a:r>
              <a:rPr sz="3600" spc="-10" dirty="0">
                <a:solidFill>
                  <a:srgbClr val="FF9931"/>
                </a:solidFill>
              </a:rPr>
              <a:t>Engagement</a:t>
            </a:r>
            <a:endParaRPr sz="3600"/>
          </a:p>
        </p:txBody>
      </p:sp>
      <p:sp>
        <p:nvSpPr>
          <p:cNvPr id="9" name="object 9"/>
          <p:cNvSpPr txBox="1"/>
          <p:nvPr/>
        </p:nvSpPr>
        <p:spPr>
          <a:xfrm>
            <a:off x="4220971" y="6265875"/>
            <a:ext cx="1014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9931"/>
                </a:solidFill>
                <a:latin typeface="Arial"/>
                <a:cs typeface="Arial"/>
              </a:rPr>
              <a:t>May </a:t>
            </a:r>
            <a:r>
              <a:rPr sz="1800" spc="-25" dirty="0">
                <a:solidFill>
                  <a:srgbClr val="FF9931"/>
                </a:solidFill>
                <a:latin typeface="Arial"/>
                <a:cs typeface="Arial"/>
              </a:rPr>
              <a:t>2023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177" rIns="0" bIns="0" rtlCol="0">
            <a:spAutoFit/>
          </a:bodyPr>
          <a:lstStyle/>
          <a:p>
            <a:pPr marL="3209925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Agenda</a:t>
            </a:r>
            <a:endParaRPr sz="4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0810">
              <a:lnSpc>
                <a:spcPts val="1555"/>
              </a:lnSpc>
            </a:pPr>
            <a:fld id="{81D60167-4931-47E6-BA6A-407CBD079E47}" type="slidenum">
              <a:rPr spc="10" dirty="0"/>
              <a:t>2</a:t>
            </a:fld>
            <a:endParaRPr spc="10" dirty="0"/>
          </a:p>
        </p:txBody>
      </p:sp>
      <p:sp>
        <p:nvSpPr>
          <p:cNvPr id="3" name="object 3"/>
          <p:cNvSpPr txBox="1"/>
          <p:nvPr/>
        </p:nvSpPr>
        <p:spPr>
          <a:xfrm>
            <a:off x="921816" y="2533904"/>
            <a:ext cx="8155940" cy="3227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754"/>
              </a:lnSpc>
              <a:spcBef>
                <a:spcPts val="105"/>
              </a:spcBef>
            </a:pPr>
            <a:r>
              <a:rPr sz="3200" spc="1245" dirty="0">
                <a:solidFill>
                  <a:srgbClr val="003366"/>
                </a:solidFill>
                <a:latin typeface="Arial"/>
                <a:cs typeface="Arial"/>
              </a:rPr>
              <a:t>v</a:t>
            </a:r>
            <a:r>
              <a:rPr sz="3200" spc="-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3366"/>
                </a:solidFill>
                <a:latin typeface="Arial"/>
                <a:cs typeface="Arial"/>
              </a:rPr>
              <a:t>Funding</a:t>
            </a:r>
            <a:r>
              <a:rPr sz="3200" b="1" spc="-3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003366"/>
                </a:solidFill>
                <a:latin typeface="Arial"/>
                <a:cs typeface="Arial"/>
              </a:rPr>
              <a:t>Streams:</a:t>
            </a:r>
            <a:endParaRPr sz="3200">
              <a:latin typeface="Arial"/>
              <a:cs typeface="Arial"/>
            </a:endParaRPr>
          </a:p>
          <a:p>
            <a:pPr marL="833755" indent="-319405">
              <a:lnSpc>
                <a:spcPts val="3425"/>
              </a:lnSpc>
              <a:buClr>
                <a:srgbClr val="6699CC"/>
              </a:buClr>
              <a:buSzPct val="96666"/>
              <a:buAutoNum type="arabicPeriod"/>
              <a:tabLst>
                <a:tab pos="834390" algn="l"/>
              </a:tabLst>
            </a:pPr>
            <a:r>
              <a:rPr sz="3000" b="1" dirty="0">
                <a:solidFill>
                  <a:srgbClr val="003366"/>
                </a:solidFill>
                <a:latin typeface="Arial"/>
                <a:cs typeface="Arial"/>
              </a:rPr>
              <a:t>Federal</a:t>
            </a:r>
            <a:r>
              <a:rPr sz="3000" b="1" spc="-10" dirty="0">
                <a:solidFill>
                  <a:srgbClr val="003366"/>
                </a:solidFill>
                <a:latin typeface="Arial"/>
                <a:cs typeface="Arial"/>
              </a:rPr>
              <a:t> Stimulus</a:t>
            </a:r>
            <a:endParaRPr sz="3000">
              <a:latin typeface="Arial"/>
              <a:cs typeface="Arial"/>
            </a:endParaRPr>
          </a:p>
          <a:p>
            <a:pPr marL="833755" indent="-319405">
              <a:lnSpc>
                <a:spcPts val="3420"/>
              </a:lnSpc>
              <a:buClr>
                <a:srgbClr val="6699CC"/>
              </a:buClr>
              <a:buSzPct val="96666"/>
              <a:buAutoNum type="arabicPeriod"/>
              <a:tabLst>
                <a:tab pos="834390" algn="l"/>
              </a:tabLst>
            </a:pPr>
            <a:r>
              <a:rPr sz="3000" b="1" dirty="0">
                <a:solidFill>
                  <a:srgbClr val="003366"/>
                </a:solidFill>
                <a:latin typeface="Arial"/>
                <a:cs typeface="Arial"/>
              </a:rPr>
              <a:t>State</a:t>
            </a:r>
            <a:r>
              <a:rPr sz="3000" b="1" spc="-1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003366"/>
                </a:solidFill>
                <a:latin typeface="Arial"/>
                <a:cs typeface="Arial"/>
              </a:rPr>
              <a:t>Foundation</a:t>
            </a:r>
            <a:r>
              <a:rPr sz="3000" b="1" spc="3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3000" b="1" spc="-25" dirty="0">
                <a:solidFill>
                  <a:srgbClr val="003366"/>
                </a:solidFill>
                <a:latin typeface="Arial"/>
                <a:cs typeface="Arial"/>
              </a:rPr>
              <a:t>Aid</a:t>
            </a:r>
            <a:endParaRPr sz="3000">
              <a:latin typeface="Arial"/>
              <a:cs typeface="Arial"/>
            </a:endParaRPr>
          </a:p>
          <a:p>
            <a:pPr marL="833755" indent="-319405">
              <a:lnSpc>
                <a:spcPts val="3510"/>
              </a:lnSpc>
              <a:buClr>
                <a:srgbClr val="6699CC"/>
              </a:buClr>
              <a:buSzPct val="96666"/>
              <a:buAutoNum type="arabicPeriod"/>
              <a:tabLst>
                <a:tab pos="834390" algn="l"/>
              </a:tabLst>
            </a:pPr>
            <a:r>
              <a:rPr sz="3000" b="1" dirty="0">
                <a:solidFill>
                  <a:srgbClr val="003366"/>
                </a:solidFill>
                <a:latin typeface="Arial"/>
                <a:cs typeface="Arial"/>
              </a:rPr>
              <a:t>State</a:t>
            </a:r>
            <a:r>
              <a:rPr sz="3000" b="1" spc="-1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3000" b="1" spc="-25" dirty="0">
                <a:solidFill>
                  <a:srgbClr val="003366"/>
                </a:solidFill>
                <a:latin typeface="Arial"/>
                <a:cs typeface="Arial"/>
              </a:rPr>
              <a:t>C4E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95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</a:pPr>
            <a:r>
              <a:rPr sz="3200" spc="1245" dirty="0">
                <a:solidFill>
                  <a:srgbClr val="003366"/>
                </a:solidFill>
                <a:latin typeface="Arial"/>
                <a:cs typeface="Arial"/>
              </a:rPr>
              <a:t>v</a:t>
            </a:r>
            <a:r>
              <a:rPr sz="3200" spc="-1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3366"/>
                </a:solidFill>
                <a:latin typeface="Arial"/>
                <a:cs typeface="Arial"/>
              </a:rPr>
              <a:t>Class</a:t>
            </a:r>
            <a:r>
              <a:rPr sz="3200" b="1" spc="-2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3366"/>
                </a:solidFill>
                <a:latin typeface="Arial"/>
                <a:cs typeface="Arial"/>
              </a:rPr>
              <a:t>Size</a:t>
            </a:r>
            <a:r>
              <a:rPr sz="3200" b="1" spc="-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3366"/>
                </a:solidFill>
                <a:latin typeface="Arial"/>
                <a:cs typeface="Arial"/>
              </a:rPr>
              <a:t>Reduction</a:t>
            </a:r>
            <a:r>
              <a:rPr sz="3200" b="1" spc="-4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3366"/>
                </a:solidFill>
                <a:latin typeface="Arial"/>
                <a:cs typeface="Arial"/>
              </a:rPr>
              <a:t>Plan</a:t>
            </a:r>
            <a:r>
              <a:rPr sz="3200" b="1" spc="-2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3366"/>
                </a:solidFill>
                <a:latin typeface="Arial"/>
                <a:cs typeface="Arial"/>
              </a:rPr>
              <a:t>and</a:t>
            </a:r>
            <a:r>
              <a:rPr sz="3200" b="1" spc="-2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003366"/>
                </a:solidFill>
                <a:latin typeface="Arial"/>
                <a:cs typeface="Arial"/>
              </a:rPr>
              <a:t>Working Group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455" y="5016500"/>
            <a:ext cx="4648200" cy="1062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FEDERAL</a:t>
            </a:r>
            <a:r>
              <a:rPr sz="3600" spc="-180" dirty="0"/>
              <a:t> </a:t>
            </a:r>
            <a:r>
              <a:rPr sz="3600" spc="-10" dirty="0"/>
              <a:t>STIMULUS</a:t>
            </a:r>
            <a:endParaRPr sz="36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200" dirty="0"/>
              <a:t>SY</a:t>
            </a:r>
            <a:r>
              <a:rPr sz="3200" spc="20" dirty="0"/>
              <a:t> </a:t>
            </a:r>
            <a:r>
              <a:rPr sz="3200" spc="-10" dirty="0"/>
              <a:t>2023-</a:t>
            </a:r>
            <a:r>
              <a:rPr sz="3200" spc="-20" dirty="0"/>
              <a:t>2024</a:t>
            </a:r>
            <a:endParaRPr sz="320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0810">
              <a:lnSpc>
                <a:spcPts val="1555"/>
              </a:lnSpc>
            </a:pPr>
            <a:fld id="{81D60167-4931-47E6-BA6A-407CBD079E47}" type="slidenum">
              <a:rPr spc="10" dirty="0"/>
              <a:t>3</a:t>
            </a:fld>
            <a:endParaRPr spc="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9145270" cy="6859270"/>
            <a:chOff x="457200" y="457200"/>
            <a:chExt cx="9145270" cy="6859270"/>
          </a:xfrm>
        </p:grpSpPr>
        <p:sp>
          <p:nvSpPr>
            <p:cNvPr id="3" name="object 3"/>
            <p:cNvSpPr/>
            <p:nvPr/>
          </p:nvSpPr>
          <p:spPr>
            <a:xfrm>
              <a:off x="457200" y="457200"/>
              <a:ext cx="9144000" cy="228600"/>
            </a:xfrm>
            <a:custGeom>
              <a:avLst/>
              <a:gdLst/>
              <a:ahLst/>
              <a:cxnLst/>
              <a:rect l="l" t="t" r="r" b="b"/>
              <a:pathLst>
                <a:path w="9144000" h="228600">
                  <a:moveTo>
                    <a:pt x="91440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9144000" y="2286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A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64058" y="464058"/>
              <a:ext cx="9131935" cy="6845934"/>
            </a:xfrm>
            <a:custGeom>
              <a:avLst/>
              <a:gdLst/>
              <a:ahLst/>
              <a:cxnLst/>
              <a:rect l="l" t="t" r="r" b="b"/>
              <a:pathLst>
                <a:path w="9131935" h="6845934">
                  <a:moveTo>
                    <a:pt x="0" y="6845554"/>
                  </a:moveTo>
                  <a:lnTo>
                    <a:pt x="9131554" y="6845554"/>
                  </a:lnTo>
                  <a:lnTo>
                    <a:pt x="9131554" y="0"/>
                  </a:lnTo>
                  <a:lnTo>
                    <a:pt x="0" y="0"/>
                  </a:lnTo>
                  <a:lnTo>
                    <a:pt x="0" y="6845554"/>
                  </a:lnTo>
                  <a:close/>
                </a:path>
              </a:pathLst>
            </a:custGeom>
            <a:ln w="129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4432" rIns="0" bIns="0" rtlCol="0">
            <a:spAutoFit/>
          </a:bodyPr>
          <a:lstStyle/>
          <a:p>
            <a:pPr marL="90805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003164"/>
                </a:solidFill>
              </a:rPr>
              <a:t>Stimulus</a:t>
            </a:r>
            <a:r>
              <a:rPr sz="3000" spc="5" dirty="0">
                <a:solidFill>
                  <a:srgbClr val="003164"/>
                </a:solidFill>
              </a:rPr>
              <a:t> </a:t>
            </a:r>
            <a:r>
              <a:rPr sz="3000" dirty="0">
                <a:solidFill>
                  <a:srgbClr val="003164"/>
                </a:solidFill>
              </a:rPr>
              <a:t>Funding</a:t>
            </a:r>
            <a:r>
              <a:rPr sz="3000" spc="75" dirty="0">
                <a:solidFill>
                  <a:srgbClr val="003164"/>
                </a:solidFill>
              </a:rPr>
              <a:t> </a:t>
            </a:r>
            <a:r>
              <a:rPr sz="3000" dirty="0">
                <a:solidFill>
                  <a:srgbClr val="003164"/>
                </a:solidFill>
              </a:rPr>
              <a:t>for </a:t>
            </a:r>
            <a:r>
              <a:rPr sz="3000" spc="-10" dirty="0">
                <a:solidFill>
                  <a:srgbClr val="003164"/>
                </a:solidFill>
              </a:rPr>
              <a:t>Education</a:t>
            </a:r>
            <a:endParaRPr sz="3000"/>
          </a:p>
        </p:txBody>
      </p:sp>
      <p:sp>
        <p:nvSpPr>
          <p:cNvPr id="6" name="object 6"/>
          <p:cNvSpPr txBox="1"/>
          <p:nvPr/>
        </p:nvSpPr>
        <p:spPr>
          <a:xfrm>
            <a:off x="682853" y="1940813"/>
            <a:ext cx="8765540" cy="35439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180" marR="704215" indent="-285115">
              <a:lnSpc>
                <a:spcPct val="100000"/>
              </a:lnSpc>
              <a:spcBef>
                <a:spcPts val="105"/>
              </a:spcBef>
            </a:pPr>
            <a:r>
              <a:rPr sz="2000" spc="780" dirty="0">
                <a:latin typeface="Arial"/>
                <a:cs typeface="Arial"/>
              </a:rPr>
              <a:t>v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Calibri"/>
                <a:cs typeface="Calibri"/>
              </a:rPr>
              <a:t>NYC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Public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School’s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School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Year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2023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24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plan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includes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remaining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$1.9 </a:t>
            </a:r>
            <a:r>
              <a:rPr sz="2000" dirty="0">
                <a:latin typeface="Calibri"/>
                <a:cs typeface="Calibri"/>
              </a:rPr>
              <a:t>billion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stimulus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funding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from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American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Rescue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Plan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Act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(ARPA), </a:t>
            </a:r>
            <a:r>
              <a:rPr sz="2000" dirty="0">
                <a:latin typeface="Calibri"/>
                <a:cs typeface="Calibri"/>
              </a:rPr>
              <a:t>enacted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March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2021.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Calibri"/>
              <a:cs typeface="Calibri"/>
            </a:endParaRPr>
          </a:p>
          <a:p>
            <a:pPr marL="571500" indent="-229235">
              <a:lnSpc>
                <a:spcPts val="2100"/>
              </a:lnSpc>
              <a:buClr>
                <a:srgbClr val="FF9931"/>
              </a:buClr>
              <a:buChar char="•"/>
              <a:tabLst>
                <a:tab pos="572135" algn="l"/>
              </a:tabLst>
            </a:pPr>
            <a:r>
              <a:rPr sz="2000" dirty="0">
                <a:latin typeface="Calibri"/>
                <a:cs typeface="Calibri"/>
              </a:rPr>
              <a:t>NYC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Public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School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received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total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$4.8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billion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from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ARPA,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which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can</a:t>
            </a:r>
            <a:r>
              <a:rPr sz="2000" spc="-10" dirty="0">
                <a:latin typeface="Calibri"/>
                <a:cs typeface="Calibri"/>
              </a:rPr>
              <a:t> support</a:t>
            </a:r>
            <a:endParaRPr sz="2000">
              <a:latin typeface="Calibri"/>
              <a:cs typeface="Calibri"/>
            </a:endParaRPr>
          </a:p>
          <a:p>
            <a:pPr marL="571500">
              <a:lnSpc>
                <a:spcPts val="2100"/>
              </a:lnSpc>
            </a:pPr>
            <a:r>
              <a:rPr sz="2000" dirty="0">
                <a:latin typeface="Calibri"/>
                <a:cs typeface="Calibri"/>
              </a:rPr>
              <a:t>activities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from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SY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2021-</a:t>
            </a:r>
            <a:r>
              <a:rPr sz="2000" dirty="0">
                <a:latin typeface="Calibri"/>
                <a:cs typeface="Calibri"/>
              </a:rPr>
              <a:t>22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through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September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2024.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Calibri"/>
              <a:cs typeface="Calibri"/>
            </a:endParaRPr>
          </a:p>
          <a:p>
            <a:pPr marL="571500" marR="305435" indent="-228600">
              <a:lnSpc>
                <a:spcPct val="75000"/>
              </a:lnSpc>
              <a:buClr>
                <a:srgbClr val="FF9931"/>
              </a:buClr>
              <a:buChar char="•"/>
              <a:tabLst>
                <a:tab pos="572135" algn="l"/>
              </a:tabLst>
            </a:pPr>
            <a:r>
              <a:rPr sz="2000" dirty="0">
                <a:latin typeface="Calibri"/>
                <a:cs typeface="Calibri"/>
              </a:rPr>
              <a:t>20%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ARPA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funding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must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used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address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“learning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loss,”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defined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the </a:t>
            </a:r>
            <a:r>
              <a:rPr sz="2000" dirty="0">
                <a:latin typeface="Calibri"/>
                <a:cs typeface="Calibri"/>
              </a:rPr>
              <a:t>academic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impact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lost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instructional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time,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with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focus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high-</a:t>
            </a:r>
            <a:r>
              <a:rPr sz="2000" spc="-10" dirty="0">
                <a:latin typeface="Calibri"/>
                <a:cs typeface="Calibri"/>
              </a:rPr>
              <a:t>needs students.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FF9931"/>
              </a:buClr>
              <a:buFont typeface="Calibri"/>
              <a:buChar char="•"/>
            </a:pPr>
            <a:endParaRPr sz="1850">
              <a:latin typeface="Calibri"/>
              <a:cs typeface="Calibri"/>
            </a:endParaRPr>
          </a:p>
          <a:p>
            <a:pPr marL="571500" marR="994410" indent="-228600">
              <a:lnSpc>
                <a:spcPct val="100000"/>
              </a:lnSpc>
              <a:buClr>
                <a:srgbClr val="FF9931"/>
              </a:buClr>
              <a:buChar char="•"/>
              <a:tabLst>
                <a:tab pos="572135" algn="l"/>
              </a:tabLst>
            </a:pPr>
            <a:r>
              <a:rPr sz="2000" dirty="0">
                <a:latin typeface="Calibri"/>
                <a:cs typeface="Calibri"/>
              </a:rPr>
              <a:t>Next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year,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School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Year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2023-</a:t>
            </a:r>
            <a:r>
              <a:rPr sz="2000" dirty="0">
                <a:latin typeface="Calibri"/>
                <a:cs typeface="Calibri"/>
              </a:rPr>
              <a:t>24,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will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last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school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year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supported </a:t>
            </a:r>
            <a:r>
              <a:rPr sz="2000" dirty="0">
                <a:latin typeface="Calibri"/>
                <a:cs typeface="Calibri"/>
              </a:rPr>
              <a:t>with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education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stimulus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funding.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85800" y="6813804"/>
            <a:ext cx="8915400" cy="403860"/>
            <a:chOff x="685800" y="6813804"/>
            <a:chExt cx="8915400" cy="403860"/>
          </a:xfrm>
        </p:grpSpPr>
        <p:sp>
          <p:nvSpPr>
            <p:cNvPr id="8" name="object 8"/>
            <p:cNvSpPr/>
            <p:nvPr/>
          </p:nvSpPr>
          <p:spPr>
            <a:xfrm>
              <a:off x="3200400" y="6836664"/>
              <a:ext cx="6400800" cy="381000"/>
            </a:xfrm>
            <a:custGeom>
              <a:avLst/>
              <a:gdLst/>
              <a:ahLst/>
              <a:cxnLst/>
              <a:rect l="l" t="t" r="r" b="b"/>
              <a:pathLst>
                <a:path w="6400800" h="381000">
                  <a:moveTo>
                    <a:pt x="64008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6400800" y="381000"/>
                  </a:lnTo>
                  <a:lnTo>
                    <a:pt x="640080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800" y="6813804"/>
              <a:ext cx="2132076" cy="40233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999232" y="6836664"/>
              <a:ext cx="422275" cy="381000"/>
            </a:xfrm>
            <a:custGeom>
              <a:avLst/>
              <a:gdLst/>
              <a:ahLst/>
              <a:cxnLst/>
              <a:rect l="l" t="t" r="r" b="b"/>
              <a:pathLst>
                <a:path w="422275" h="381000">
                  <a:moveTo>
                    <a:pt x="211455" y="0"/>
                  </a:moveTo>
                  <a:lnTo>
                    <a:pt x="162813" y="5029"/>
                  </a:lnTo>
                  <a:lnTo>
                    <a:pt x="118363" y="19367"/>
                  </a:lnTo>
                  <a:lnTo>
                    <a:pt x="78993" y="41871"/>
                  </a:lnTo>
                  <a:lnTo>
                    <a:pt x="46355" y="71374"/>
                  </a:lnTo>
                  <a:lnTo>
                    <a:pt x="21462" y="106743"/>
                  </a:lnTo>
                  <a:lnTo>
                    <a:pt x="5587" y="146837"/>
                  </a:lnTo>
                  <a:lnTo>
                    <a:pt x="0" y="190500"/>
                  </a:lnTo>
                  <a:lnTo>
                    <a:pt x="5587" y="234162"/>
                  </a:lnTo>
                  <a:lnTo>
                    <a:pt x="21462" y="274256"/>
                  </a:lnTo>
                  <a:lnTo>
                    <a:pt x="46355" y="309626"/>
                  </a:lnTo>
                  <a:lnTo>
                    <a:pt x="78993" y="339128"/>
                  </a:lnTo>
                  <a:lnTo>
                    <a:pt x="118363" y="361619"/>
                  </a:lnTo>
                  <a:lnTo>
                    <a:pt x="162813" y="375958"/>
                  </a:lnTo>
                  <a:lnTo>
                    <a:pt x="211455" y="381000"/>
                  </a:lnTo>
                  <a:lnTo>
                    <a:pt x="259715" y="375958"/>
                  </a:lnTo>
                  <a:lnTo>
                    <a:pt x="304165" y="361619"/>
                  </a:lnTo>
                  <a:lnTo>
                    <a:pt x="343281" y="339128"/>
                  </a:lnTo>
                  <a:lnTo>
                    <a:pt x="375919" y="309626"/>
                  </a:lnTo>
                  <a:lnTo>
                    <a:pt x="400684" y="274256"/>
                  </a:lnTo>
                  <a:lnTo>
                    <a:pt x="416559" y="234162"/>
                  </a:lnTo>
                  <a:lnTo>
                    <a:pt x="422147" y="190500"/>
                  </a:lnTo>
                  <a:lnTo>
                    <a:pt x="416559" y="146837"/>
                  </a:lnTo>
                  <a:lnTo>
                    <a:pt x="400684" y="106743"/>
                  </a:lnTo>
                  <a:lnTo>
                    <a:pt x="375919" y="71374"/>
                  </a:lnTo>
                  <a:lnTo>
                    <a:pt x="343281" y="41871"/>
                  </a:lnTo>
                  <a:lnTo>
                    <a:pt x="304165" y="19367"/>
                  </a:lnTo>
                  <a:lnTo>
                    <a:pt x="259715" y="5029"/>
                  </a:lnTo>
                  <a:lnTo>
                    <a:pt x="211455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236075" y="6952090"/>
            <a:ext cx="2597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4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9145270" cy="6859270"/>
            <a:chOff x="457200" y="457200"/>
            <a:chExt cx="9145270" cy="6859270"/>
          </a:xfrm>
        </p:grpSpPr>
        <p:sp>
          <p:nvSpPr>
            <p:cNvPr id="3" name="object 3"/>
            <p:cNvSpPr/>
            <p:nvPr/>
          </p:nvSpPr>
          <p:spPr>
            <a:xfrm>
              <a:off x="457200" y="457200"/>
              <a:ext cx="9144000" cy="228600"/>
            </a:xfrm>
            <a:custGeom>
              <a:avLst/>
              <a:gdLst/>
              <a:ahLst/>
              <a:cxnLst/>
              <a:rect l="l" t="t" r="r" b="b"/>
              <a:pathLst>
                <a:path w="9144000" h="228600">
                  <a:moveTo>
                    <a:pt x="91440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9144000" y="2286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A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64058" y="464058"/>
              <a:ext cx="9131935" cy="6845934"/>
            </a:xfrm>
            <a:custGeom>
              <a:avLst/>
              <a:gdLst/>
              <a:ahLst/>
              <a:cxnLst/>
              <a:rect l="l" t="t" r="r" b="b"/>
              <a:pathLst>
                <a:path w="9131935" h="6845934">
                  <a:moveTo>
                    <a:pt x="0" y="6845554"/>
                  </a:moveTo>
                  <a:lnTo>
                    <a:pt x="9131554" y="6845554"/>
                  </a:lnTo>
                  <a:lnTo>
                    <a:pt x="9131554" y="0"/>
                  </a:lnTo>
                  <a:lnTo>
                    <a:pt x="0" y="0"/>
                  </a:lnTo>
                  <a:lnTo>
                    <a:pt x="0" y="6845554"/>
                  </a:lnTo>
                  <a:close/>
                </a:path>
              </a:pathLst>
            </a:custGeom>
            <a:ln w="129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4770" marR="5080" indent="-53086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003164"/>
                </a:solidFill>
              </a:rPr>
              <a:t>NYC</a:t>
            </a:r>
            <a:r>
              <a:rPr sz="3000" spc="-20" dirty="0">
                <a:solidFill>
                  <a:srgbClr val="003164"/>
                </a:solidFill>
              </a:rPr>
              <a:t> </a:t>
            </a:r>
            <a:r>
              <a:rPr sz="3000" dirty="0">
                <a:solidFill>
                  <a:srgbClr val="003164"/>
                </a:solidFill>
              </a:rPr>
              <a:t>Public Schools</a:t>
            </a:r>
            <a:r>
              <a:rPr sz="3000" spc="-10" dirty="0">
                <a:solidFill>
                  <a:srgbClr val="003164"/>
                </a:solidFill>
              </a:rPr>
              <a:t> </a:t>
            </a:r>
            <a:r>
              <a:rPr sz="3000" dirty="0">
                <a:solidFill>
                  <a:srgbClr val="003164"/>
                </a:solidFill>
              </a:rPr>
              <a:t>Will</a:t>
            </a:r>
            <a:r>
              <a:rPr sz="3000" spc="30" dirty="0">
                <a:solidFill>
                  <a:srgbClr val="003164"/>
                </a:solidFill>
              </a:rPr>
              <a:t> </a:t>
            </a:r>
            <a:r>
              <a:rPr sz="3000" dirty="0">
                <a:solidFill>
                  <a:srgbClr val="003164"/>
                </a:solidFill>
              </a:rPr>
              <a:t>Continue </a:t>
            </a:r>
            <a:r>
              <a:rPr sz="3000" spc="-25" dirty="0">
                <a:solidFill>
                  <a:srgbClr val="003164"/>
                </a:solidFill>
              </a:rPr>
              <a:t>Its </a:t>
            </a:r>
            <a:r>
              <a:rPr sz="3000" dirty="0">
                <a:solidFill>
                  <a:srgbClr val="003164"/>
                </a:solidFill>
              </a:rPr>
              <a:t>Investments</a:t>
            </a:r>
            <a:r>
              <a:rPr sz="3000" spc="-20" dirty="0">
                <a:solidFill>
                  <a:srgbClr val="003164"/>
                </a:solidFill>
              </a:rPr>
              <a:t> </a:t>
            </a:r>
            <a:r>
              <a:rPr sz="3000" dirty="0">
                <a:solidFill>
                  <a:srgbClr val="003164"/>
                </a:solidFill>
              </a:rPr>
              <a:t>in</a:t>
            </a:r>
            <a:r>
              <a:rPr sz="3000" spc="10" dirty="0">
                <a:solidFill>
                  <a:srgbClr val="003164"/>
                </a:solidFill>
              </a:rPr>
              <a:t> </a:t>
            </a:r>
            <a:r>
              <a:rPr sz="3000" dirty="0">
                <a:solidFill>
                  <a:srgbClr val="003164"/>
                </a:solidFill>
              </a:rPr>
              <a:t>School</a:t>
            </a:r>
            <a:r>
              <a:rPr sz="3000" spc="-5" dirty="0">
                <a:solidFill>
                  <a:srgbClr val="003164"/>
                </a:solidFill>
              </a:rPr>
              <a:t> </a:t>
            </a:r>
            <a:r>
              <a:rPr sz="3000" spc="-10" dirty="0">
                <a:solidFill>
                  <a:srgbClr val="003164"/>
                </a:solidFill>
              </a:rPr>
              <a:t>Budgets</a:t>
            </a:r>
            <a:endParaRPr sz="3000"/>
          </a:p>
        </p:txBody>
      </p:sp>
      <p:sp>
        <p:nvSpPr>
          <p:cNvPr id="6" name="object 6"/>
          <p:cNvSpPr txBox="1"/>
          <p:nvPr/>
        </p:nvSpPr>
        <p:spPr>
          <a:xfrm>
            <a:off x="939190" y="1871548"/>
            <a:ext cx="8169275" cy="41865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620" dirty="0">
                <a:latin typeface="Arial"/>
                <a:cs typeface="Arial"/>
              </a:rPr>
              <a:t>v</a:t>
            </a:r>
            <a:r>
              <a:rPr sz="1600" spc="3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Major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initiatives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will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continue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support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school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budgets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the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2023-2024</a:t>
            </a:r>
            <a:endParaRPr sz="1600">
              <a:latin typeface="Arial"/>
              <a:cs typeface="Arial"/>
            </a:endParaRPr>
          </a:p>
          <a:p>
            <a:pPr marL="29718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Arial"/>
                <a:cs typeface="Arial"/>
              </a:rPr>
              <a:t>school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year,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include: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Arial"/>
              <a:cs typeface="Arial"/>
            </a:endParaRPr>
          </a:p>
          <a:p>
            <a:pPr marL="753110" marR="41275" indent="-283845">
              <a:lnSpc>
                <a:spcPts val="1800"/>
              </a:lnSpc>
              <a:buClr>
                <a:srgbClr val="6499CC"/>
              </a:buClr>
              <a:buFont typeface="Arial"/>
              <a:buChar char="•"/>
              <a:tabLst>
                <a:tab pos="753110" algn="l"/>
                <a:tab pos="753745" algn="l"/>
              </a:tabLst>
            </a:pPr>
            <a:r>
              <a:rPr sz="1600" b="1" dirty="0">
                <a:latin typeface="Arial"/>
                <a:cs typeface="Arial"/>
              </a:rPr>
              <a:t>$80</a:t>
            </a:r>
            <a:r>
              <a:rPr sz="1600" b="1" spc="-7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million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investment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support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Summer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Rising,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City’s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expanded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summer </a:t>
            </a:r>
            <a:r>
              <a:rPr sz="1600" dirty="0">
                <a:latin typeface="Arial"/>
                <a:cs typeface="Arial"/>
              </a:rPr>
              <a:t>program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that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will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connect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110,000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elementary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middle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school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students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to, </a:t>
            </a:r>
            <a:r>
              <a:rPr sz="1600" spc="-30" dirty="0">
                <a:latin typeface="Arial"/>
                <a:cs typeface="Arial"/>
              </a:rPr>
              <a:t>culturally-</a:t>
            </a:r>
            <a:r>
              <a:rPr sz="1600" dirty="0">
                <a:latin typeface="Arial"/>
                <a:cs typeface="Arial"/>
              </a:rPr>
              <a:t>relevant,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hands-</a:t>
            </a:r>
            <a:r>
              <a:rPr sz="1600" dirty="0">
                <a:latin typeface="Arial"/>
                <a:cs typeface="Arial"/>
              </a:rPr>
              <a:t>on</a:t>
            </a:r>
            <a:r>
              <a:rPr sz="1600" spc="-10" dirty="0">
                <a:latin typeface="Arial"/>
                <a:cs typeface="Arial"/>
              </a:rPr>
              <a:t> experiences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strengthen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their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academic,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social,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and </a:t>
            </a:r>
            <a:r>
              <a:rPr sz="1600" spc="-10" dirty="0">
                <a:latin typeface="Arial"/>
                <a:cs typeface="Arial"/>
              </a:rPr>
              <a:t>emotional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skills.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6499CC"/>
              </a:buClr>
              <a:buFont typeface="Arial"/>
              <a:buChar char="•"/>
            </a:pPr>
            <a:endParaRPr sz="1650">
              <a:latin typeface="Arial"/>
              <a:cs typeface="Arial"/>
            </a:endParaRPr>
          </a:p>
          <a:p>
            <a:pPr marL="1094105" marR="248920" lvl="1" indent="-227329">
              <a:lnSpc>
                <a:spcPts val="1800"/>
              </a:lnSpc>
              <a:buClr>
                <a:srgbClr val="FF9931"/>
              </a:buClr>
              <a:buChar char="•"/>
              <a:tabLst>
                <a:tab pos="1094105" algn="l"/>
                <a:tab pos="1094740" algn="l"/>
              </a:tabLst>
            </a:pPr>
            <a:r>
              <a:rPr sz="1600" dirty="0">
                <a:latin typeface="Arial"/>
                <a:cs typeface="Arial"/>
              </a:rPr>
              <a:t>This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investment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also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provides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programs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100,000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high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school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students participating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variety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different</a:t>
            </a:r>
            <a:r>
              <a:rPr sz="1600" spc="-10" dirty="0">
                <a:latin typeface="Arial"/>
                <a:cs typeface="Arial"/>
              </a:rPr>
              <a:t> activities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including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summer</a:t>
            </a:r>
            <a:r>
              <a:rPr sz="1600" spc="-10" dirty="0">
                <a:latin typeface="Arial"/>
                <a:cs typeface="Arial"/>
              </a:rPr>
              <a:t> youth employment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options.</a:t>
            </a:r>
            <a:endParaRPr sz="16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Clr>
                <a:srgbClr val="FF9931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753110" marR="781050" indent="-283845">
              <a:lnSpc>
                <a:spcPct val="100000"/>
              </a:lnSpc>
              <a:buClr>
                <a:srgbClr val="6499CC"/>
              </a:buClr>
              <a:buFont typeface="Arial"/>
              <a:buChar char="•"/>
              <a:tabLst>
                <a:tab pos="753110" algn="l"/>
                <a:tab pos="753745" algn="l"/>
              </a:tabLst>
            </a:pPr>
            <a:r>
              <a:rPr sz="1600" b="1" dirty="0">
                <a:latin typeface="Arial"/>
                <a:cs typeface="Arial"/>
              </a:rPr>
              <a:t>$160</a:t>
            </a:r>
            <a:r>
              <a:rPr sz="1600" b="1" spc="-7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million </a:t>
            </a:r>
            <a:r>
              <a:rPr sz="1600" dirty="0">
                <a:latin typeface="Arial"/>
                <a:cs typeface="Arial"/>
              </a:rPr>
              <a:t>direct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school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budgets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support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schools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35" dirty="0">
                <a:latin typeface="Arial"/>
                <a:cs typeface="Arial"/>
              </a:rPr>
              <a:t>facing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enrollment declines.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6499CC"/>
              </a:buClr>
              <a:buFont typeface="Arial"/>
              <a:buChar char="•"/>
            </a:pPr>
            <a:endParaRPr sz="1650">
              <a:latin typeface="Arial"/>
              <a:cs typeface="Arial"/>
            </a:endParaRPr>
          </a:p>
          <a:p>
            <a:pPr marL="1094105" marR="5080" lvl="1" indent="-227329">
              <a:lnSpc>
                <a:spcPct val="83400"/>
              </a:lnSpc>
              <a:buClr>
                <a:srgbClr val="FF9931"/>
              </a:buClr>
              <a:buChar char="•"/>
              <a:tabLst>
                <a:tab pos="1094105" algn="l"/>
                <a:tab pos="1094740" algn="l"/>
              </a:tabLst>
            </a:pPr>
            <a:r>
              <a:rPr sz="1600" spc="-35" dirty="0">
                <a:latin typeface="Arial"/>
                <a:cs typeface="Arial"/>
              </a:rPr>
              <a:t>This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investment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will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help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mitigate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financial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impact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for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schools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which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have </a:t>
            </a:r>
            <a:r>
              <a:rPr sz="1600" dirty="0">
                <a:latin typeface="Arial"/>
                <a:cs typeface="Arial"/>
              </a:rPr>
              <a:t>seen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pandemic-</a:t>
            </a:r>
            <a:r>
              <a:rPr sz="1600" dirty="0">
                <a:latin typeface="Arial"/>
                <a:cs typeface="Arial"/>
              </a:rPr>
              <a:t>related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enrollment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fluctuations,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as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they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adjust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this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new </a:t>
            </a:r>
            <a:r>
              <a:rPr sz="1600" spc="-10" dirty="0">
                <a:latin typeface="Arial"/>
                <a:cs typeface="Arial"/>
              </a:rPr>
              <a:t>normal.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85800" y="6813804"/>
            <a:ext cx="8915400" cy="403860"/>
            <a:chOff x="685800" y="6813804"/>
            <a:chExt cx="8915400" cy="403860"/>
          </a:xfrm>
        </p:grpSpPr>
        <p:sp>
          <p:nvSpPr>
            <p:cNvPr id="8" name="object 8"/>
            <p:cNvSpPr/>
            <p:nvPr/>
          </p:nvSpPr>
          <p:spPr>
            <a:xfrm>
              <a:off x="3200400" y="6836664"/>
              <a:ext cx="6400800" cy="381000"/>
            </a:xfrm>
            <a:custGeom>
              <a:avLst/>
              <a:gdLst/>
              <a:ahLst/>
              <a:cxnLst/>
              <a:rect l="l" t="t" r="r" b="b"/>
              <a:pathLst>
                <a:path w="6400800" h="381000">
                  <a:moveTo>
                    <a:pt x="64008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6400800" y="381000"/>
                  </a:lnTo>
                  <a:lnTo>
                    <a:pt x="640080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800" y="6813804"/>
              <a:ext cx="2132076" cy="40233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999232" y="6836664"/>
              <a:ext cx="422275" cy="381000"/>
            </a:xfrm>
            <a:custGeom>
              <a:avLst/>
              <a:gdLst/>
              <a:ahLst/>
              <a:cxnLst/>
              <a:rect l="l" t="t" r="r" b="b"/>
              <a:pathLst>
                <a:path w="422275" h="381000">
                  <a:moveTo>
                    <a:pt x="211455" y="0"/>
                  </a:moveTo>
                  <a:lnTo>
                    <a:pt x="162813" y="5029"/>
                  </a:lnTo>
                  <a:lnTo>
                    <a:pt x="118363" y="19367"/>
                  </a:lnTo>
                  <a:lnTo>
                    <a:pt x="78993" y="41871"/>
                  </a:lnTo>
                  <a:lnTo>
                    <a:pt x="46355" y="71374"/>
                  </a:lnTo>
                  <a:lnTo>
                    <a:pt x="21462" y="106743"/>
                  </a:lnTo>
                  <a:lnTo>
                    <a:pt x="5587" y="146837"/>
                  </a:lnTo>
                  <a:lnTo>
                    <a:pt x="0" y="190500"/>
                  </a:lnTo>
                  <a:lnTo>
                    <a:pt x="5587" y="234162"/>
                  </a:lnTo>
                  <a:lnTo>
                    <a:pt x="21462" y="274256"/>
                  </a:lnTo>
                  <a:lnTo>
                    <a:pt x="46355" y="309626"/>
                  </a:lnTo>
                  <a:lnTo>
                    <a:pt x="78993" y="339128"/>
                  </a:lnTo>
                  <a:lnTo>
                    <a:pt x="118363" y="361619"/>
                  </a:lnTo>
                  <a:lnTo>
                    <a:pt x="162813" y="375958"/>
                  </a:lnTo>
                  <a:lnTo>
                    <a:pt x="211455" y="381000"/>
                  </a:lnTo>
                  <a:lnTo>
                    <a:pt x="259715" y="375958"/>
                  </a:lnTo>
                  <a:lnTo>
                    <a:pt x="304165" y="361619"/>
                  </a:lnTo>
                  <a:lnTo>
                    <a:pt x="343281" y="339128"/>
                  </a:lnTo>
                  <a:lnTo>
                    <a:pt x="375919" y="309626"/>
                  </a:lnTo>
                  <a:lnTo>
                    <a:pt x="400684" y="274256"/>
                  </a:lnTo>
                  <a:lnTo>
                    <a:pt x="416559" y="234162"/>
                  </a:lnTo>
                  <a:lnTo>
                    <a:pt x="422147" y="190500"/>
                  </a:lnTo>
                  <a:lnTo>
                    <a:pt x="416559" y="146837"/>
                  </a:lnTo>
                  <a:lnTo>
                    <a:pt x="400684" y="106743"/>
                  </a:lnTo>
                  <a:lnTo>
                    <a:pt x="375919" y="71374"/>
                  </a:lnTo>
                  <a:lnTo>
                    <a:pt x="343281" y="41871"/>
                  </a:lnTo>
                  <a:lnTo>
                    <a:pt x="304165" y="19367"/>
                  </a:lnTo>
                  <a:lnTo>
                    <a:pt x="259715" y="5029"/>
                  </a:lnTo>
                  <a:lnTo>
                    <a:pt x="211455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236075" y="6952090"/>
            <a:ext cx="2597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5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9145270" cy="6859270"/>
            <a:chOff x="457200" y="457200"/>
            <a:chExt cx="9145270" cy="6859270"/>
          </a:xfrm>
        </p:grpSpPr>
        <p:sp>
          <p:nvSpPr>
            <p:cNvPr id="3" name="object 3"/>
            <p:cNvSpPr/>
            <p:nvPr/>
          </p:nvSpPr>
          <p:spPr>
            <a:xfrm>
              <a:off x="457200" y="457200"/>
              <a:ext cx="9144000" cy="228600"/>
            </a:xfrm>
            <a:custGeom>
              <a:avLst/>
              <a:gdLst/>
              <a:ahLst/>
              <a:cxnLst/>
              <a:rect l="l" t="t" r="r" b="b"/>
              <a:pathLst>
                <a:path w="9144000" h="228600">
                  <a:moveTo>
                    <a:pt x="91440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9144000" y="2286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A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64058" y="464058"/>
              <a:ext cx="9131935" cy="6845934"/>
            </a:xfrm>
            <a:custGeom>
              <a:avLst/>
              <a:gdLst/>
              <a:ahLst/>
              <a:cxnLst/>
              <a:rect l="l" t="t" r="r" b="b"/>
              <a:pathLst>
                <a:path w="9131935" h="6845934">
                  <a:moveTo>
                    <a:pt x="0" y="6845554"/>
                  </a:moveTo>
                  <a:lnTo>
                    <a:pt x="9131554" y="6845554"/>
                  </a:lnTo>
                  <a:lnTo>
                    <a:pt x="9131554" y="0"/>
                  </a:lnTo>
                  <a:lnTo>
                    <a:pt x="0" y="0"/>
                  </a:lnTo>
                  <a:lnTo>
                    <a:pt x="0" y="6845554"/>
                  </a:lnTo>
                  <a:close/>
                </a:path>
              </a:pathLst>
            </a:custGeom>
            <a:ln w="129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34464" y="723645"/>
            <a:ext cx="77685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3845" marR="271780" indent="11747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3164"/>
                </a:solidFill>
              </a:rPr>
              <a:t>Nearly</a:t>
            </a:r>
            <a:r>
              <a:rPr sz="2400" spc="-45" dirty="0">
                <a:solidFill>
                  <a:srgbClr val="003164"/>
                </a:solidFill>
              </a:rPr>
              <a:t> </a:t>
            </a:r>
            <a:r>
              <a:rPr sz="2400" dirty="0">
                <a:solidFill>
                  <a:srgbClr val="003164"/>
                </a:solidFill>
              </a:rPr>
              <a:t>$600</a:t>
            </a:r>
            <a:r>
              <a:rPr sz="2400" spc="-15" dirty="0">
                <a:solidFill>
                  <a:srgbClr val="003164"/>
                </a:solidFill>
              </a:rPr>
              <a:t> </a:t>
            </a:r>
            <a:r>
              <a:rPr sz="2400" dirty="0">
                <a:solidFill>
                  <a:srgbClr val="003164"/>
                </a:solidFill>
              </a:rPr>
              <a:t>Million</a:t>
            </a:r>
            <a:r>
              <a:rPr sz="2400" spc="-45" dirty="0">
                <a:solidFill>
                  <a:srgbClr val="003164"/>
                </a:solidFill>
              </a:rPr>
              <a:t> </a:t>
            </a:r>
            <a:r>
              <a:rPr sz="2400" dirty="0">
                <a:solidFill>
                  <a:srgbClr val="003164"/>
                </a:solidFill>
              </a:rPr>
              <a:t>of</a:t>
            </a:r>
            <a:r>
              <a:rPr sz="2400" spc="-40" dirty="0">
                <a:solidFill>
                  <a:srgbClr val="003164"/>
                </a:solidFill>
              </a:rPr>
              <a:t> </a:t>
            </a:r>
            <a:r>
              <a:rPr sz="2400" dirty="0">
                <a:solidFill>
                  <a:srgbClr val="003164"/>
                </a:solidFill>
              </a:rPr>
              <a:t>Stimulus</a:t>
            </a:r>
            <a:r>
              <a:rPr sz="2400" spc="-55" dirty="0">
                <a:solidFill>
                  <a:srgbClr val="003164"/>
                </a:solidFill>
              </a:rPr>
              <a:t> </a:t>
            </a:r>
            <a:r>
              <a:rPr sz="2400" dirty="0">
                <a:solidFill>
                  <a:srgbClr val="003164"/>
                </a:solidFill>
              </a:rPr>
              <a:t>in</a:t>
            </a:r>
            <a:r>
              <a:rPr sz="2400" spc="-35" dirty="0">
                <a:solidFill>
                  <a:srgbClr val="003164"/>
                </a:solidFill>
              </a:rPr>
              <a:t> </a:t>
            </a:r>
            <a:r>
              <a:rPr sz="2400" dirty="0">
                <a:solidFill>
                  <a:srgbClr val="003164"/>
                </a:solidFill>
              </a:rPr>
              <a:t>FY</a:t>
            </a:r>
            <a:r>
              <a:rPr sz="2400" spc="-25" dirty="0">
                <a:solidFill>
                  <a:srgbClr val="003164"/>
                </a:solidFill>
              </a:rPr>
              <a:t> </a:t>
            </a:r>
            <a:r>
              <a:rPr sz="2400" spc="-10" dirty="0">
                <a:solidFill>
                  <a:srgbClr val="003164"/>
                </a:solidFill>
              </a:rPr>
              <a:t>2024</a:t>
            </a:r>
            <a:r>
              <a:rPr sz="2400" spc="-55" dirty="0">
                <a:solidFill>
                  <a:srgbClr val="003164"/>
                </a:solidFill>
              </a:rPr>
              <a:t> </a:t>
            </a:r>
            <a:r>
              <a:rPr sz="2400" spc="-20" dirty="0">
                <a:solidFill>
                  <a:srgbClr val="003164"/>
                </a:solidFill>
              </a:rPr>
              <a:t>Will </a:t>
            </a:r>
            <a:r>
              <a:rPr sz="2400" dirty="0">
                <a:solidFill>
                  <a:srgbClr val="003164"/>
                </a:solidFill>
              </a:rPr>
              <a:t>Continue</a:t>
            </a:r>
            <a:r>
              <a:rPr sz="2400" spc="-25" dirty="0">
                <a:solidFill>
                  <a:srgbClr val="003164"/>
                </a:solidFill>
              </a:rPr>
              <a:t> </a:t>
            </a:r>
            <a:r>
              <a:rPr sz="2400" dirty="0">
                <a:solidFill>
                  <a:srgbClr val="003164"/>
                </a:solidFill>
              </a:rPr>
              <a:t>to Fund</a:t>
            </a:r>
            <a:r>
              <a:rPr sz="2400" spc="-30" dirty="0">
                <a:solidFill>
                  <a:srgbClr val="003164"/>
                </a:solidFill>
              </a:rPr>
              <a:t> </a:t>
            </a:r>
            <a:r>
              <a:rPr sz="2400" dirty="0">
                <a:solidFill>
                  <a:srgbClr val="003164"/>
                </a:solidFill>
              </a:rPr>
              <a:t>Significant</a:t>
            </a:r>
            <a:r>
              <a:rPr sz="2400" spc="-30" dirty="0">
                <a:solidFill>
                  <a:srgbClr val="003164"/>
                </a:solidFill>
              </a:rPr>
              <a:t> </a:t>
            </a:r>
            <a:r>
              <a:rPr sz="2400" dirty="0">
                <a:solidFill>
                  <a:srgbClr val="003164"/>
                </a:solidFill>
              </a:rPr>
              <a:t>Investments</a:t>
            </a:r>
            <a:r>
              <a:rPr sz="2400" spc="-5" dirty="0">
                <a:solidFill>
                  <a:srgbClr val="003164"/>
                </a:solidFill>
              </a:rPr>
              <a:t> </a:t>
            </a:r>
            <a:r>
              <a:rPr sz="2400" dirty="0">
                <a:solidFill>
                  <a:srgbClr val="003164"/>
                </a:solidFill>
              </a:rPr>
              <a:t>in</a:t>
            </a:r>
            <a:r>
              <a:rPr sz="2400" spc="-10" dirty="0">
                <a:solidFill>
                  <a:srgbClr val="003164"/>
                </a:solidFill>
              </a:rPr>
              <a:t> Early</a:t>
            </a:r>
            <a:endParaRPr sz="2400"/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003164"/>
                </a:solidFill>
              </a:rPr>
              <a:t>Childhood</a:t>
            </a:r>
            <a:r>
              <a:rPr sz="2400" spc="-50" dirty="0">
                <a:solidFill>
                  <a:srgbClr val="003164"/>
                </a:solidFill>
              </a:rPr>
              <a:t> </a:t>
            </a:r>
            <a:r>
              <a:rPr sz="2400" dirty="0">
                <a:solidFill>
                  <a:srgbClr val="003164"/>
                </a:solidFill>
              </a:rPr>
              <a:t>Education,</a:t>
            </a:r>
            <a:r>
              <a:rPr sz="2400" spc="-40" dirty="0">
                <a:solidFill>
                  <a:srgbClr val="003164"/>
                </a:solidFill>
              </a:rPr>
              <a:t> </a:t>
            </a:r>
            <a:r>
              <a:rPr sz="2400" dirty="0">
                <a:solidFill>
                  <a:srgbClr val="003164"/>
                </a:solidFill>
              </a:rPr>
              <a:t>SE</a:t>
            </a:r>
            <a:r>
              <a:rPr sz="2400" spc="-35" dirty="0">
                <a:solidFill>
                  <a:srgbClr val="003164"/>
                </a:solidFill>
              </a:rPr>
              <a:t> </a:t>
            </a:r>
            <a:r>
              <a:rPr sz="2400" dirty="0">
                <a:solidFill>
                  <a:srgbClr val="003164"/>
                </a:solidFill>
              </a:rPr>
              <a:t>and</a:t>
            </a:r>
            <a:r>
              <a:rPr sz="2400" spc="-35" dirty="0">
                <a:solidFill>
                  <a:srgbClr val="003164"/>
                </a:solidFill>
              </a:rPr>
              <a:t> </a:t>
            </a:r>
            <a:r>
              <a:rPr sz="2400" dirty="0">
                <a:solidFill>
                  <a:srgbClr val="003164"/>
                </a:solidFill>
              </a:rPr>
              <a:t>Mental</a:t>
            </a:r>
            <a:r>
              <a:rPr sz="2400" spc="-20" dirty="0">
                <a:solidFill>
                  <a:srgbClr val="003164"/>
                </a:solidFill>
              </a:rPr>
              <a:t> </a:t>
            </a:r>
            <a:r>
              <a:rPr sz="2400" dirty="0">
                <a:solidFill>
                  <a:srgbClr val="003164"/>
                </a:solidFill>
              </a:rPr>
              <a:t>Health</a:t>
            </a:r>
            <a:r>
              <a:rPr sz="2400" spc="-30" dirty="0">
                <a:solidFill>
                  <a:srgbClr val="003164"/>
                </a:solidFill>
              </a:rPr>
              <a:t> </a:t>
            </a:r>
            <a:r>
              <a:rPr sz="2400" spc="-10" dirty="0">
                <a:solidFill>
                  <a:srgbClr val="003164"/>
                </a:solidFill>
              </a:rPr>
              <a:t>Supports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1162303" y="2182495"/>
            <a:ext cx="8042275" cy="37833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marR="5080" indent="-285115">
              <a:lnSpc>
                <a:spcPct val="100000"/>
              </a:lnSpc>
              <a:spcBef>
                <a:spcPts val="100"/>
              </a:spcBef>
            </a:pPr>
            <a:r>
              <a:rPr sz="1800" spc="700" dirty="0">
                <a:solidFill>
                  <a:srgbClr val="0D0D0D"/>
                </a:solidFill>
                <a:latin typeface="Arial"/>
                <a:cs typeface="Arial"/>
              </a:rPr>
              <a:t>v</a:t>
            </a:r>
            <a:r>
              <a:rPr sz="1800" spc="10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In</a:t>
            </a:r>
            <a:r>
              <a:rPr sz="1800" spc="-4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addition</a:t>
            </a:r>
            <a:r>
              <a:rPr sz="1800" spc="-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to</a:t>
            </a:r>
            <a:r>
              <a:rPr sz="1800" spc="-2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funding</a:t>
            </a:r>
            <a:r>
              <a:rPr sz="1800" spc="-1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that</a:t>
            </a:r>
            <a:r>
              <a:rPr sz="1800" spc="-1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will</a:t>
            </a:r>
            <a:r>
              <a:rPr sz="1800" spc="2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support</a:t>
            </a:r>
            <a:r>
              <a:rPr sz="1800" spc="-3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Summer</a:t>
            </a:r>
            <a:r>
              <a:rPr sz="1800" spc="-3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Rising</a:t>
            </a:r>
            <a:r>
              <a:rPr sz="1800" spc="-2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and</a:t>
            </a:r>
            <a:r>
              <a:rPr sz="1800" spc="-5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schools</a:t>
            </a:r>
            <a:r>
              <a:rPr sz="1800" spc="-5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Arial"/>
                <a:cs typeface="Arial"/>
              </a:rPr>
              <a:t>facing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enrollment</a:t>
            </a:r>
            <a:r>
              <a:rPr sz="1800" spc="-6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declines,</a:t>
            </a:r>
            <a:r>
              <a:rPr sz="1800" spc="-35" dirty="0">
                <a:solidFill>
                  <a:srgbClr val="0D0D0D"/>
                </a:solidFill>
                <a:latin typeface="Arial"/>
                <a:cs typeface="Arial"/>
              </a:rPr>
              <a:t> NYCPS</a:t>
            </a:r>
            <a:r>
              <a:rPr sz="1800" spc="-9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is</a:t>
            </a:r>
            <a:r>
              <a:rPr sz="1800" spc="-7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continuing</a:t>
            </a:r>
            <a:r>
              <a:rPr sz="1800" spc="-6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the</a:t>
            </a:r>
            <a:r>
              <a:rPr sz="1800" spc="-4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following</a:t>
            </a:r>
            <a:r>
              <a:rPr sz="1800" spc="-2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investments</a:t>
            </a:r>
            <a:r>
              <a:rPr sz="1800" spc="-4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in</a:t>
            </a:r>
            <a:r>
              <a:rPr sz="1800" spc="-8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Arial"/>
                <a:cs typeface="Arial"/>
              </a:rPr>
              <a:t>school budgets: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751205" indent="-283210">
              <a:lnSpc>
                <a:spcPct val="100000"/>
              </a:lnSpc>
              <a:spcBef>
                <a:spcPts val="5"/>
              </a:spcBef>
              <a:buClr>
                <a:srgbClr val="6499CC"/>
              </a:buClr>
              <a:buFont typeface="Arial"/>
              <a:buChar char="•"/>
              <a:tabLst>
                <a:tab pos="751205" algn="l"/>
                <a:tab pos="751840" algn="l"/>
              </a:tabLst>
            </a:pPr>
            <a:r>
              <a:rPr sz="1800" b="1" dirty="0">
                <a:solidFill>
                  <a:srgbClr val="0D0D0D"/>
                </a:solidFill>
                <a:latin typeface="Arial"/>
                <a:cs typeface="Arial"/>
              </a:rPr>
              <a:t>$456</a:t>
            </a:r>
            <a:r>
              <a:rPr sz="1800" b="1" spc="-5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D0D0D"/>
                </a:solidFill>
                <a:latin typeface="Arial"/>
                <a:cs typeface="Arial"/>
              </a:rPr>
              <a:t>million</a:t>
            </a:r>
            <a:r>
              <a:rPr sz="1800" b="1" spc="-6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for</a:t>
            </a:r>
            <a:r>
              <a:rPr sz="1800" spc="-6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spc="-35" dirty="0">
                <a:solidFill>
                  <a:srgbClr val="0D0D0D"/>
                </a:solidFill>
                <a:latin typeface="Arial"/>
                <a:cs typeface="Arial"/>
              </a:rPr>
              <a:t>3-</a:t>
            </a:r>
            <a:r>
              <a:rPr sz="1800" spc="-50" dirty="0">
                <a:solidFill>
                  <a:srgbClr val="0D0D0D"/>
                </a:solidFill>
                <a:latin typeface="Arial"/>
                <a:cs typeface="Arial"/>
              </a:rPr>
              <a:t>K</a:t>
            </a:r>
            <a:endParaRPr sz="1800">
              <a:latin typeface="Arial"/>
              <a:cs typeface="Arial"/>
            </a:endParaRPr>
          </a:p>
          <a:p>
            <a:pPr marL="1150620" lvl="1" indent="-285115">
              <a:lnSpc>
                <a:spcPct val="100000"/>
              </a:lnSpc>
              <a:spcBef>
                <a:spcPts val="300"/>
              </a:spcBef>
              <a:buClr>
                <a:srgbClr val="FF9931"/>
              </a:buClr>
              <a:buChar char="•"/>
              <a:tabLst>
                <a:tab pos="1150620" algn="l"/>
                <a:tab pos="1151255" algn="l"/>
              </a:tabLst>
            </a:pP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This</a:t>
            </a:r>
            <a:r>
              <a:rPr sz="1800" spc="-7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includes</a:t>
            </a:r>
            <a:r>
              <a:rPr sz="1800" spc="-4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spc="-35" dirty="0">
                <a:solidFill>
                  <a:srgbClr val="0D0D0D"/>
                </a:solidFill>
                <a:latin typeface="Arial"/>
                <a:cs typeface="Arial"/>
              </a:rPr>
              <a:t>3-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K</a:t>
            </a:r>
            <a:r>
              <a:rPr sz="1800" spc="-6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Arial"/>
                <a:cs typeface="Arial"/>
              </a:rPr>
              <a:t>provided</a:t>
            </a:r>
            <a:r>
              <a:rPr sz="1800" spc="-7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by</a:t>
            </a:r>
            <a:r>
              <a:rPr sz="1800" spc="-6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spc="-30" dirty="0">
                <a:solidFill>
                  <a:srgbClr val="0D0D0D"/>
                </a:solidFill>
                <a:latin typeface="Arial"/>
                <a:cs typeface="Arial"/>
              </a:rPr>
              <a:t>NYCPS</a:t>
            </a:r>
            <a:r>
              <a:rPr sz="1800" spc="-7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schools</a:t>
            </a:r>
            <a:r>
              <a:rPr sz="1800" spc="-4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as</a:t>
            </a:r>
            <a:r>
              <a:rPr sz="1800" spc="-5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well as</a:t>
            </a:r>
            <a:r>
              <a:rPr sz="1800" spc="-6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by</a:t>
            </a:r>
            <a:r>
              <a:rPr sz="1800" spc="-5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Arial"/>
                <a:cs typeface="Arial"/>
              </a:rPr>
              <a:t>CBOs.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850">
              <a:latin typeface="Arial"/>
              <a:cs typeface="Arial"/>
            </a:endParaRPr>
          </a:p>
          <a:p>
            <a:pPr marL="751205" marR="56515" indent="-283210">
              <a:lnSpc>
                <a:spcPct val="100000"/>
              </a:lnSpc>
              <a:buFont typeface="Arial"/>
              <a:buChar char="•"/>
              <a:tabLst>
                <a:tab pos="751205" algn="l"/>
                <a:tab pos="751840" algn="l"/>
              </a:tabLst>
            </a:pPr>
            <a:r>
              <a:rPr sz="1800" b="1" dirty="0">
                <a:solidFill>
                  <a:srgbClr val="0D0D0D"/>
                </a:solidFill>
                <a:latin typeface="Arial"/>
                <a:cs typeface="Arial"/>
              </a:rPr>
              <a:t>$79</a:t>
            </a:r>
            <a:r>
              <a:rPr sz="1800" b="1" spc="-3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D0D0D"/>
                </a:solidFill>
                <a:latin typeface="Arial"/>
                <a:cs typeface="Arial"/>
              </a:rPr>
              <a:t>million</a:t>
            </a:r>
            <a:r>
              <a:rPr sz="1800" b="1" spc="-4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to</a:t>
            </a:r>
            <a:r>
              <a:rPr sz="1800" spc="-4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support</a:t>
            </a:r>
            <a:r>
              <a:rPr sz="1800" spc="-1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social</a:t>
            </a:r>
            <a:r>
              <a:rPr sz="1800" spc="-2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workers,</a:t>
            </a:r>
            <a:r>
              <a:rPr sz="1800" spc="1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guidance</a:t>
            </a:r>
            <a:r>
              <a:rPr sz="1800" spc="-1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counselors, and</a:t>
            </a:r>
            <a:r>
              <a:rPr sz="1800" spc="-3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Arial"/>
                <a:cs typeface="Arial"/>
              </a:rPr>
              <a:t>school psychologists</a:t>
            </a:r>
            <a:endParaRPr sz="1800">
              <a:latin typeface="Arial"/>
              <a:cs typeface="Arial"/>
            </a:endParaRPr>
          </a:p>
          <a:p>
            <a:pPr marL="1150620" lvl="1" indent="-285115">
              <a:lnSpc>
                <a:spcPct val="100000"/>
              </a:lnSpc>
              <a:spcBef>
                <a:spcPts val="300"/>
              </a:spcBef>
              <a:buChar char="•"/>
              <a:tabLst>
                <a:tab pos="1150620" algn="l"/>
                <a:tab pos="1151255" algn="l"/>
              </a:tabLst>
            </a:pP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This</a:t>
            </a:r>
            <a:r>
              <a:rPr sz="1800" spc="-3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continues</a:t>
            </a:r>
            <a:r>
              <a:rPr sz="1800" spc="-1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last</a:t>
            </a:r>
            <a:r>
              <a:rPr sz="1800" spc="-1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year’s</a:t>
            </a:r>
            <a:r>
              <a:rPr sz="1800" spc="1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Arial"/>
                <a:cs typeface="Arial"/>
              </a:rPr>
              <a:t>investment.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Arial"/>
              <a:cs typeface="Arial"/>
            </a:endParaRPr>
          </a:p>
          <a:p>
            <a:pPr marL="800100" indent="-229235">
              <a:lnSpc>
                <a:spcPct val="100000"/>
              </a:lnSpc>
              <a:buFont typeface="Arial"/>
              <a:buChar char="•"/>
              <a:tabLst>
                <a:tab pos="800100" algn="l"/>
                <a:tab pos="800735" algn="l"/>
              </a:tabLst>
            </a:pPr>
            <a:r>
              <a:rPr sz="1800" b="1" dirty="0">
                <a:solidFill>
                  <a:srgbClr val="0D0D0D"/>
                </a:solidFill>
                <a:latin typeface="Arial"/>
                <a:cs typeface="Arial"/>
              </a:rPr>
              <a:t>$50</a:t>
            </a:r>
            <a:r>
              <a:rPr sz="1800" b="1" spc="-3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D0D0D"/>
                </a:solidFill>
                <a:latin typeface="Arial"/>
                <a:cs typeface="Arial"/>
              </a:rPr>
              <a:t>million</a:t>
            </a:r>
            <a:r>
              <a:rPr sz="1800" b="1" spc="-4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D0D0D"/>
                </a:solidFill>
                <a:latin typeface="Arial"/>
                <a:cs typeface="Arial"/>
              </a:rPr>
              <a:t>to</a:t>
            </a:r>
            <a:r>
              <a:rPr sz="1800" b="1" spc="-2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D0D0D"/>
                </a:solidFill>
                <a:latin typeface="Arial"/>
                <a:cs typeface="Arial"/>
              </a:rPr>
              <a:t>support</a:t>
            </a:r>
            <a:r>
              <a:rPr sz="1800" b="1" spc="-3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D0D0D"/>
                </a:solidFill>
                <a:latin typeface="Arial"/>
                <a:cs typeface="Arial"/>
              </a:rPr>
              <a:t>special</a:t>
            </a:r>
            <a:r>
              <a:rPr sz="1800" b="1" spc="-2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D0D0D"/>
                </a:solidFill>
                <a:latin typeface="Arial"/>
                <a:cs typeface="Arial"/>
              </a:rPr>
              <a:t>education</a:t>
            </a:r>
            <a:r>
              <a:rPr sz="1800" b="1" spc="-3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D0D0D"/>
                </a:solidFill>
                <a:latin typeface="Arial"/>
                <a:cs typeface="Arial"/>
              </a:rPr>
              <a:t>recovery</a:t>
            </a:r>
            <a:r>
              <a:rPr sz="1800" b="1" spc="2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D0D0D"/>
                </a:solidFill>
                <a:latin typeface="Arial"/>
                <a:cs typeface="Arial"/>
              </a:rPr>
              <a:t>services</a:t>
            </a:r>
            <a:endParaRPr sz="1800">
              <a:latin typeface="Arial"/>
              <a:cs typeface="Arial"/>
            </a:endParaRPr>
          </a:p>
          <a:p>
            <a:pPr marL="1150620" lvl="1" indent="-285115">
              <a:lnSpc>
                <a:spcPct val="100000"/>
              </a:lnSpc>
              <a:spcBef>
                <a:spcPts val="300"/>
              </a:spcBef>
              <a:buClr>
                <a:srgbClr val="FF9931"/>
              </a:buClr>
              <a:buChar char="•"/>
              <a:tabLst>
                <a:tab pos="1150620" algn="l"/>
                <a:tab pos="1151255" algn="l"/>
              </a:tabLst>
            </a:pP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Funding</a:t>
            </a:r>
            <a:r>
              <a:rPr sz="1800" spc="-8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D0D0D"/>
                </a:solidFill>
                <a:latin typeface="Arial"/>
                <a:cs typeface="Arial"/>
              </a:rPr>
              <a:t>supports</a:t>
            </a:r>
            <a:r>
              <a:rPr sz="1800" spc="-9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Arial"/>
                <a:cs typeface="Arial"/>
              </a:rPr>
              <a:t>compensatory</a:t>
            </a:r>
            <a:r>
              <a:rPr sz="1800" spc="-6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Arial"/>
                <a:cs typeface="Arial"/>
              </a:rPr>
              <a:t>services.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85800" y="6813804"/>
            <a:ext cx="8915400" cy="403860"/>
            <a:chOff x="685800" y="6813804"/>
            <a:chExt cx="8915400" cy="403860"/>
          </a:xfrm>
        </p:grpSpPr>
        <p:sp>
          <p:nvSpPr>
            <p:cNvPr id="8" name="object 8"/>
            <p:cNvSpPr/>
            <p:nvPr/>
          </p:nvSpPr>
          <p:spPr>
            <a:xfrm>
              <a:off x="3200400" y="6836664"/>
              <a:ext cx="6400800" cy="381000"/>
            </a:xfrm>
            <a:custGeom>
              <a:avLst/>
              <a:gdLst/>
              <a:ahLst/>
              <a:cxnLst/>
              <a:rect l="l" t="t" r="r" b="b"/>
              <a:pathLst>
                <a:path w="6400800" h="381000">
                  <a:moveTo>
                    <a:pt x="64008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6400800" y="381000"/>
                  </a:lnTo>
                  <a:lnTo>
                    <a:pt x="640080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800" y="6813804"/>
              <a:ext cx="2132076" cy="40233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999232" y="6836664"/>
              <a:ext cx="422275" cy="381000"/>
            </a:xfrm>
            <a:custGeom>
              <a:avLst/>
              <a:gdLst/>
              <a:ahLst/>
              <a:cxnLst/>
              <a:rect l="l" t="t" r="r" b="b"/>
              <a:pathLst>
                <a:path w="422275" h="381000">
                  <a:moveTo>
                    <a:pt x="211455" y="0"/>
                  </a:moveTo>
                  <a:lnTo>
                    <a:pt x="162813" y="5029"/>
                  </a:lnTo>
                  <a:lnTo>
                    <a:pt x="118363" y="19367"/>
                  </a:lnTo>
                  <a:lnTo>
                    <a:pt x="78993" y="41871"/>
                  </a:lnTo>
                  <a:lnTo>
                    <a:pt x="46355" y="71374"/>
                  </a:lnTo>
                  <a:lnTo>
                    <a:pt x="21462" y="106743"/>
                  </a:lnTo>
                  <a:lnTo>
                    <a:pt x="5587" y="146837"/>
                  </a:lnTo>
                  <a:lnTo>
                    <a:pt x="0" y="190500"/>
                  </a:lnTo>
                  <a:lnTo>
                    <a:pt x="5587" y="234162"/>
                  </a:lnTo>
                  <a:lnTo>
                    <a:pt x="21462" y="274256"/>
                  </a:lnTo>
                  <a:lnTo>
                    <a:pt x="46355" y="309626"/>
                  </a:lnTo>
                  <a:lnTo>
                    <a:pt x="78993" y="339128"/>
                  </a:lnTo>
                  <a:lnTo>
                    <a:pt x="118363" y="361619"/>
                  </a:lnTo>
                  <a:lnTo>
                    <a:pt x="162813" y="375958"/>
                  </a:lnTo>
                  <a:lnTo>
                    <a:pt x="211455" y="381000"/>
                  </a:lnTo>
                  <a:lnTo>
                    <a:pt x="259715" y="375958"/>
                  </a:lnTo>
                  <a:lnTo>
                    <a:pt x="304165" y="361619"/>
                  </a:lnTo>
                  <a:lnTo>
                    <a:pt x="343281" y="339128"/>
                  </a:lnTo>
                  <a:lnTo>
                    <a:pt x="375919" y="309626"/>
                  </a:lnTo>
                  <a:lnTo>
                    <a:pt x="400684" y="274256"/>
                  </a:lnTo>
                  <a:lnTo>
                    <a:pt x="416559" y="234162"/>
                  </a:lnTo>
                  <a:lnTo>
                    <a:pt x="422147" y="190500"/>
                  </a:lnTo>
                  <a:lnTo>
                    <a:pt x="416559" y="146837"/>
                  </a:lnTo>
                  <a:lnTo>
                    <a:pt x="400684" y="106743"/>
                  </a:lnTo>
                  <a:lnTo>
                    <a:pt x="375919" y="71374"/>
                  </a:lnTo>
                  <a:lnTo>
                    <a:pt x="343281" y="41871"/>
                  </a:lnTo>
                  <a:lnTo>
                    <a:pt x="304165" y="19367"/>
                  </a:lnTo>
                  <a:lnTo>
                    <a:pt x="259715" y="5029"/>
                  </a:lnTo>
                  <a:lnTo>
                    <a:pt x="211455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236075" y="6952090"/>
            <a:ext cx="2597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6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9145270" cy="6859270"/>
            <a:chOff x="457200" y="457200"/>
            <a:chExt cx="9145270" cy="6859270"/>
          </a:xfrm>
        </p:grpSpPr>
        <p:sp>
          <p:nvSpPr>
            <p:cNvPr id="3" name="object 3"/>
            <p:cNvSpPr/>
            <p:nvPr/>
          </p:nvSpPr>
          <p:spPr>
            <a:xfrm>
              <a:off x="457200" y="457200"/>
              <a:ext cx="9144000" cy="228600"/>
            </a:xfrm>
            <a:custGeom>
              <a:avLst/>
              <a:gdLst/>
              <a:ahLst/>
              <a:cxnLst/>
              <a:rect l="l" t="t" r="r" b="b"/>
              <a:pathLst>
                <a:path w="9144000" h="228600">
                  <a:moveTo>
                    <a:pt x="91440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9144000" y="2286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A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64058" y="464058"/>
              <a:ext cx="9131935" cy="6845934"/>
            </a:xfrm>
            <a:custGeom>
              <a:avLst/>
              <a:gdLst/>
              <a:ahLst/>
              <a:cxnLst/>
              <a:rect l="l" t="t" r="r" b="b"/>
              <a:pathLst>
                <a:path w="9131935" h="6845934">
                  <a:moveTo>
                    <a:pt x="0" y="6845554"/>
                  </a:moveTo>
                  <a:lnTo>
                    <a:pt x="9131554" y="6845554"/>
                  </a:lnTo>
                  <a:lnTo>
                    <a:pt x="9131554" y="0"/>
                  </a:lnTo>
                  <a:lnTo>
                    <a:pt x="0" y="0"/>
                  </a:lnTo>
                  <a:lnTo>
                    <a:pt x="0" y="6845554"/>
                  </a:lnTo>
                  <a:close/>
                </a:path>
              </a:pathLst>
            </a:custGeom>
            <a:ln w="129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6746" rIns="0" bIns="0" rtlCol="0">
            <a:spAutoFit/>
          </a:bodyPr>
          <a:lstStyle/>
          <a:p>
            <a:pPr marL="1608455" marR="5080" indent="-948055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003164"/>
                </a:solidFill>
              </a:rPr>
              <a:t>Stimulus Funding</a:t>
            </a:r>
            <a:r>
              <a:rPr sz="3000" spc="5" dirty="0">
                <a:solidFill>
                  <a:srgbClr val="003164"/>
                </a:solidFill>
              </a:rPr>
              <a:t> </a:t>
            </a:r>
            <a:r>
              <a:rPr sz="3000" dirty="0">
                <a:solidFill>
                  <a:srgbClr val="003164"/>
                </a:solidFill>
              </a:rPr>
              <a:t>Continues</a:t>
            </a:r>
            <a:r>
              <a:rPr sz="3000" spc="-5" dirty="0">
                <a:solidFill>
                  <a:srgbClr val="003164"/>
                </a:solidFill>
              </a:rPr>
              <a:t> </a:t>
            </a:r>
            <a:r>
              <a:rPr sz="3000" dirty="0">
                <a:solidFill>
                  <a:srgbClr val="003164"/>
                </a:solidFill>
              </a:rPr>
              <a:t>to</a:t>
            </a:r>
            <a:r>
              <a:rPr sz="3000" spc="-5" dirty="0">
                <a:solidFill>
                  <a:srgbClr val="003164"/>
                </a:solidFill>
              </a:rPr>
              <a:t> </a:t>
            </a:r>
            <a:r>
              <a:rPr sz="3000" spc="-10" dirty="0">
                <a:solidFill>
                  <a:srgbClr val="003164"/>
                </a:solidFill>
              </a:rPr>
              <a:t>Support </a:t>
            </a:r>
            <a:r>
              <a:rPr sz="3000" dirty="0">
                <a:solidFill>
                  <a:srgbClr val="003164"/>
                </a:solidFill>
              </a:rPr>
              <a:t>Mayor</a:t>
            </a:r>
            <a:r>
              <a:rPr sz="3000" spc="-20" dirty="0">
                <a:solidFill>
                  <a:srgbClr val="003164"/>
                </a:solidFill>
              </a:rPr>
              <a:t> </a:t>
            </a:r>
            <a:r>
              <a:rPr sz="3000" dirty="0">
                <a:solidFill>
                  <a:srgbClr val="003164"/>
                </a:solidFill>
              </a:rPr>
              <a:t>&amp;</a:t>
            </a:r>
            <a:r>
              <a:rPr sz="3000" spc="-5" dirty="0">
                <a:solidFill>
                  <a:srgbClr val="003164"/>
                </a:solidFill>
              </a:rPr>
              <a:t> </a:t>
            </a:r>
            <a:r>
              <a:rPr sz="3000" dirty="0">
                <a:solidFill>
                  <a:srgbClr val="003164"/>
                </a:solidFill>
              </a:rPr>
              <a:t>Chancellor</a:t>
            </a:r>
            <a:r>
              <a:rPr sz="3000" spc="-5" dirty="0">
                <a:solidFill>
                  <a:srgbClr val="003164"/>
                </a:solidFill>
              </a:rPr>
              <a:t> </a:t>
            </a:r>
            <a:r>
              <a:rPr sz="3000" spc="-10" dirty="0">
                <a:solidFill>
                  <a:srgbClr val="003164"/>
                </a:solidFill>
              </a:rPr>
              <a:t>Priorities</a:t>
            </a:r>
            <a:endParaRPr sz="3000"/>
          </a:p>
        </p:txBody>
      </p:sp>
      <p:sp>
        <p:nvSpPr>
          <p:cNvPr id="6" name="object 6"/>
          <p:cNvSpPr txBox="1"/>
          <p:nvPr/>
        </p:nvSpPr>
        <p:spPr>
          <a:xfrm>
            <a:off x="744118" y="1868551"/>
            <a:ext cx="8411210" cy="4707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545" dirty="0">
                <a:latin typeface="Arial"/>
                <a:cs typeface="Arial"/>
              </a:rPr>
              <a:t>v</a:t>
            </a:r>
            <a:r>
              <a:rPr sz="1400" spc="90" dirty="0">
                <a:latin typeface="Arial"/>
                <a:cs typeface="Arial"/>
              </a:rPr>
              <a:t>  </a:t>
            </a:r>
            <a:r>
              <a:rPr sz="1400" dirty="0">
                <a:latin typeface="Calibri"/>
                <a:cs typeface="Calibri"/>
              </a:rPr>
              <a:t>Mayor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Chancellor priorities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include:</a:t>
            </a:r>
            <a:endParaRPr sz="1400">
              <a:latin typeface="Calibri"/>
              <a:cs typeface="Calibri"/>
            </a:endParaRPr>
          </a:p>
          <a:p>
            <a:pPr marL="754380" marR="5080" indent="-285115">
              <a:lnSpc>
                <a:spcPct val="150000"/>
              </a:lnSpc>
              <a:spcBef>
                <a:spcPts val="1155"/>
              </a:spcBef>
              <a:buClr>
                <a:srgbClr val="6499CC"/>
              </a:buClr>
              <a:buFont typeface="Arial"/>
              <a:buChar char="•"/>
              <a:tabLst>
                <a:tab pos="754380" algn="l"/>
                <a:tab pos="755015" algn="l"/>
              </a:tabLst>
            </a:pPr>
            <a:r>
              <a:rPr sz="1500" b="1" dirty="0">
                <a:latin typeface="Calibri"/>
                <a:cs typeface="Calibri"/>
              </a:rPr>
              <a:t>$65</a:t>
            </a:r>
            <a:r>
              <a:rPr sz="1500" b="1" spc="-5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million</a:t>
            </a:r>
            <a:r>
              <a:rPr sz="1500" b="1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for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contracted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school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nurses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to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continue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to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provide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nursing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at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all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35" dirty="0">
                <a:latin typeface="Calibri"/>
                <a:cs typeface="Calibri"/>
              </a:rPr>
              <a:t>NYCPS</a:t>
            </a:r>
            <a:r>
              <a:rPr sz="1500" spc="-8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school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buildings </a:t>
            </a:r>
            <a:r>
              <a:rPr sz="1500" dirty="0">
                <a:latin typeface="Calibri"/>
                <a:cs typeface="Calibri"/>
              </a:rPr>
              <a:t>where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NYCPS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staff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nurses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aren't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available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to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provide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permanent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coverage.</a:t>
            </a:r>
            <a:endParaRPr sz="1500">
              <a:latin typeface="Calibri"/>
              <a:cs typeface="Calibri"/>
            </a:endParaRPr>
          </a:p>
          <a:p>
            <a:pPr marL="754380" indent="-285115">
              <a:lnSpc>
                <a:spcPct val="100000"/>
              </a:lnSpc>
              <a:spcBef>
                <a:spcPts val="900"/>
              </a:spcBef>
              <a:buClr>
                <a:srgbClr val="6499CC"/>
              </a:buClr>
              <a:buFont typeface="Arial"/>
              <a:buChar char="•"/>
              <a:tabLst>
                <a:tab pos="754380" algn="l"/>
                <a:tab pos="755015" algn="l"/>
              </a:tabLst>
            </a:pPr>
            <a:r>
              <a:rPr sz="1500" b="1" dirty="0">
                <a:latin typeface="Calibri"/>
                <a:cs typeface="Calibri"/>
              </a:rPr>
              <a:t>$25</a:t>
            </a:r>
            <a:r>
              <a:rPr sz="1500" b="1" spc="-3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million</a:t>
            </a:r>
            <a:r>
              <a:rPr sz="1500" b="1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to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support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arts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education</a:t>
            </a:r>
            <a:endParaRPr sz="1500">
              <a:latin typeface="Calibri"/>
              <a:cs typeface="Calibri"/>
            </a:endParaRPr>
          </a:p>
          <a:p>
            <a:pPr marL="1086485" lvl="1" indent="-343535">
              <a:lnSpc>
                <a:spcPct val="100000"/>
              </a:lnSpc>
              <a:spcBef>
                <a:spcPts val="795"/>
              </a:spcBef>
              <a:buClr>
                <a:srgbClr val="6499CC"/>
              </a:buClr>
              <a:buFont typeface="Arial"/>
              <a:buChar char="•"/>
              <a:tabLst>
                <a:tab pos="1086485" algn="l"/>
                <a:tab pos="1087120" algn="l"/>
              </a:tabLst>
            </a:pPr>
            <a:r>
              <a:rPr sz="1200" dirty="0">
                <a:latin typeface="Calibri"/>
                <a:cs typeface="Calibri"/>
              </a:rPr>
              <a:t>Additionally,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$16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million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will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funded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with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one-time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Title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IV carryover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$41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million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program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total</a:t>
            </a:r>
            <a:endParaRPr sz="1200">
              <a:latin typeface="Calibri"/>
              <a:cs typeface="Calibri"/>
            </a:endParaRPr>
          </a:p>
          <a:p>
            <a:pPr marL="743585" indent="-287020">
              <a:lnSpc>
                <a:spcPct val="100000"/>
              </a:lnSpc>
              <a:spcBef>
                <a:spcPts val="830"/>
              </a:spcBef>
              <a:buFont typeface="Arial"/>
              <a:buChar char="•"/>
              <a:tabLst>
                <a:tab pos="743585" algn="l"/>
                <a:tab pos="744220" algn="l"/>
              </a:tabLst>
            </a:pPr>
            <a:r>
              <a:rPr sz="1500" b="1" dirty="0">
                <a:latin typeface="Calibri"/>
                <a:cs typeface="Calibri"/>
              </a:rPr>
              <a:t>$28</a:t>
            </a:r>
            <a:r>
              <a:rPr sz="1500" b="1" spc="-4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million</a:t>
            </a:r>
            <a:r>
              <a:rPr sz="1500" b="1" spc="-6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to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expand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career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pathways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programming</a:t>
            </a:r>
            <a:endParaRPr sz="1500">
              <a:latin typeface="Calibri"/>
              <a:cs typeface="Calibri"/>
            </a:endParaRPr>
          </a:p>
          <a:p>
            <a:pPr marL="1086485" lvl="1" indent="-343535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1086485" algn="l"/>
                <a:tab pos="1087120" algn="l"/>
              </a:tabLst>
            </a:pPr>
            <a:r>
              <a:rPr sz="1200" spc="-20" dirty="0">
                <a:latin typeface="Calibri"/>
                <a:cs typeface="Calibri"/>
              </a:rPr>
              <a:t>Additionally,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$24.7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million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will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funded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with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one-time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Title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IV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carryover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$40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million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program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total</a:t>
            </a:r>
            <a:endParaRPr sz="1200">
              <a:latin typeface="Calibri"/>
              <a:cs typeface="Calibri"/>
            </a:endParaRPr>
          </a:p>
          <a:p>
            <a:pPr marL="754380" indent="-285115">
              <a:lnSpc>
                <a:spcPct val="100000"/>
              </a:lnSpc>
              <a:spcBef>
                <a:spcPts val="830"/>
              </a:spcBef>
              <a:buClr>
                <a:srgbClr val="6499CC"/>
              </a:buClr>
              <a:buFont typeface="Arial"/>
              <a:buChar char="•"/>
              <a:tabLst>
                <a:tab pos="754380" algn="l"/>
                <a:tab pos="755015" algn="l"/>
              </a:tabLst>
            </a:pPr>
            <a:r>
              <a:rPr sz="1500" b="1" dirty="0">
                <a:latin typeface="Calibri"/>
                <a:cs typeface="Calibri"/>
              </a:rPr>
              <a:t>$15</a:t>
            </a:r>
            <a:r>
              <a:rPr sz="1500" b="1" spc="1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million</a:t>
            </a:r>
            <a:r>
              <a:rPr sz="1500" b="1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for Project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Pivot,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CBO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provided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violence interruption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activities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in high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need </a:t>
            </a:r>
            <a:r>
              <a:rPr sz="1500" spc="-10" dirty="0">
                <a:latin typeface="Calibri"/>
                <a:cs typeface="Calibri"/>
              </a:rPr>
              <a:t>schools</a:t>
            </a:r>
            <a:endParaRPr sz="1500">
              <a:latin typeface="Calibri"/>
              <a:cs typeface="Calibri"/>
            </a:endParaRPr>
          </a:p>
          <a:p>
            <a:pPr marL="754380" indent="-285115">
              <a:lnSpc>
                <a:spcPct val="100000"/>
              </a:lnSpc>
              <a:spcBef>
                <a:spcPts val="900"/>
              </a:spcBef>
              <a:buClr>
                <a:srgbClr val="6499CC"/>
              </a:buClr>
              <a:buFont typeface="Arial"/>
              <a:buChar char="•"/>
              <a:tabLst>
                <a:tab pos="754380" algn="l"/>
                <a:tab pos="755015" algn="l"/>
              </a:tabLst>
            </a:pPr>
            <a:r>
              <a:rPr sz="1500" b="1" dirty="0">
                <a:latin typeface="Calibri"/>
                <a:cs typeface="Calibri"/>
              </a:rPr>
              <a:t>$10</a:t>
            </a:r>
            <a:r>
              <a:rPr sz="1500" b="1" spc="1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million</a:t>
            </a:r>
            <a:r>
              <a:rPr sz="1500" b="1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for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bilingual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education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classes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and</a:t>
            </a:r>
            <a:r>
              <a:rPr sz="1500" spc="-10" dirty="0">
                <a:latin typeface="Calibri"/>
                <a:cs typeface="Calibri"/>
              </a:rPr>
              <a:t> supports</a:t>
            </a:r>
            <a:endParaRPr sz="1500">
              <a:latin typeface="Calibri"/>
              <a:cs typeface="Calibri"/>
            </a:endParaRPr>
          </a:p>
          <a:p>
            <a:pPr marL="754380" indent="-285115">
              <a:lnSpc>
                <a:spcPct val="100000"/>
              </a:lnSpc>
              <a:spcBef>
                <a:spcPts val="900"/>
              </a:spcBef>
              <a:buClr>
                <a:srgbClr val="6499CC"/>
              </a:buClr>
              <a:buFont typeface="Arial"/>
              <a:buChar char="•"/>
              <a:tabLst>
                <a:tab pos="754380" algn="l"/>
                <a:tab pos="755015" algn="l"/>
              </a:tabLst>
            </a:pPr>
            <a:r>
              <a:rPr sz="1500" b="1" dirty="0">
                <a:latin typeface="Calibri"/>
                <a:cs typeface="Calibri"/>
              </a:rPr>
              <a:t>$11</a:t>
            </a:r>
            <a:r>
              <a:rPr sz="1500" b="1" spc="-1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million</a:t>
            </a:r>
            <a:r>
              <a:rPr sz="1500" b="1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for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family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engagement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and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translation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and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interpretation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services</a:t>
            </a:r>
            <a:endParaRPr sz="1500">
              <a:latin typeface="Calibri"/>
              <a:cs typeface="Calibri"/>
            </a:endParaRPr>
          </a:p>
          <a:p>
            <a:pPr marL="754380" indent="-285115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754380" algn="l"/>
                <a:tab pos="755015" algn="l"/>
              </a:tabLst>
            </a:pPr>
            <a:r>
              <a:rPr sz="1500" b="1" dirty="0">
                <a:latin typeface="Calibri"/>
                <a:cs typeface="Calibri"/>
              </a:rPr>
              <a:t>$7 million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to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literacy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and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dyslexia</a:t>
            </a:r>
            <a:r>
              <a:rPr sz="1500" spc="-10" dirty="0">
                <a:latin typeface="Calibri"/>
                <a:cs typeface="Calibri"/>
              </a:rPr>
              <a:t> programming</a:t>
            </a:r>
            <a:endParaRPr sz="1500">
              <a:latin typeface="Calibri"/>
              <a:cs typeface="Calibri"/>
            </a:endParaRPr>
          </a:p>
          <a:p>
            <a:pPr marL="754380" indent="-285115">
              <a:lnSpc>
                <a:spcPct val="100000"/>
              </a:lnSpc>
              <a:spcBef>
                <a:spcPts val="900"/>
              </a:spcBef>
              <a:buClr>
                <a:srgbClr val="6499CC"/>
              </a:buClr>
              <a:buFont typeface="Arial"/>
              <a:buChar char="•"/>
              <a:tabLst>
                <a:tab pos="754380" algn="l"/>
                <a:tab pos="755015" algn="l"/>
              </a:tabLst>
            </a:pPr>
            <a:r>
              <a:rPr sz="1500" b="1" dirty="0">
                <a:latin typeface="Calibri"/>
                <a:cs typeface="Calibri"/>
              </a:rPr>
              <a:t>$6</a:t>
            </a:r>
            <a:r>
              <a:rPr sz="1500" b="1" spc="-6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million</a:t>
            </a:r>
            <a:r>
              <a:rPr sz="1500" b="1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for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digital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teaching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and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learning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experiences</a:t>
            </a:r>
            <a:endParaRPr sz="1500">
              <a:latin typeface="Calibri"/>
              <a:cs typeface="Calibri"/>
            </a:endParaRPr>
          </a:p>
          <a:p>
            <a:pPr marL="754380" indent="-285115">
              <a:lnSpc>
                <a:spcPct val="100000"/>
              </a:lnSpc>
              <a:spcBef>
                <a:spcPts val="900"/>
              </a:spcBef>
              <a:buClr>
                <a:srgbClr val="6499CC"/>
              </a:buClr>
              <a:buFont typeface="Arial"/>
              <a:buChar char="•"/>
              <a:tabLst>
                <a:tab pos="754380" algn="l"/>
                <a:tab pos="755015" algn="l"/>
              </a:tabLst>
            </a:pPr>
            <a:r>
              <a:rPr sz="1500" b="1" dirty="0">
                <a:latin typeface="Calibri"/>
                <a:cs typeface="Calibri"/>
              </a:rPr>
              <a:t>$5</a:t>
            </a:r>
            <a:r>
              <a:rPr sz="1500" b="1" spc="-4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million</a:t>
            </a:r>
            <a:r>
              <a:rPr sz="1500" b="1" spc="-7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to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high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impact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tutoring</a:t>
            </a:r>
            <a:endParaRPr sz="1500">
              <a:latin typeface="Calibri"/>
              <a:cs typeface="Calibri"/>
            </a:endParaRPr>
          </a:p>
          <a:p>
            <a:pPr marL="753110" indent="-283845">
              <a:lnSpc>
                <a:spcPct val="100000"/>
              </a:lnSpc>
              <a:spcBef>
                <a:spcPts val="900"/>
              </a:spcBef>
              <a:buClr>
                <a:srgbClr val="6499CC"/>
              </a:buClr>
              <a:buFont typeface="Arial"/>
              <a:buChar char="•"/>
              <a:tabLst>
                <a:tab pos="753110" algn="l"/>
                <a:tab pos="753745" algn="l"/>
              </a:tabLst>
            </a:pPr>
            <a:r>
              <a:rPr sz="1500" b="1" dirty="0">
                <a:latin typeface="Calibri"/>
                <a:cs typeface="Calibri"/>
              </a:rPr>
              <a:t>$2</a:t>
            </a:r>
            <a:r>
              <a:rPr sz="1500" b="1" spc="-5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million</a:t>
            </a:r>
            <a:r>
              <a:rPr sz="1500" b="1" spc="-7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to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gifted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&amp;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talented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programming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85800" y="6813804"/>
            <a:ext cx="8915400" cy="403860"/>
            <a:chOff x="685800" y="6813804"/>
            <a:chExt cx="8915400" cy="403860"/>
          </a:xfrm>
        </p:grpSpPr>
        <p:sp>
          <p:nvSpPr>
            <p:cNvPr id="8" name="object 8"/>
            <p:cNvSpPr/>
            <p:nvPr/>
          </p:nvSpPr>
          <p:spPr>
            <a:xfrm>
              <a:off x="3200400" y="6836664"/>
              <a:ext cx="6400800" cy="381000"/>
            </a:xfrm>
            <a:custGeom>
              <a:avLst/>
              <a:gdLst/>
              <a:ahLst/>
              <a:cxnLst/>
              <a:rect l="l" t="t" r="r" b="b"/>
              <a:pathLst>
                <a:path w="6400800" h="381000">
                  <a:moveTo>
                    <a:pt x="64008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6400800" y="381000"/>
                  </a:lnTo>
                  <a:lnTo>
                    <a:pt x="640080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800" y="6813804"/>
              <a:ext cx="2132076" cy="40233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999232" y="6836664"/>
              <a:ext cx="422275" cy="381000"/>
            </a:xfrm>
            <a:custGeom>
              <a:avLst/>
              <a:gdLst/>
              <a:ahLst/>
              <a:cxnLst/>
              <a:rect l="l" t="t" r="r" b="b"/>
              <a:pathLst>
                <a:path w="422275" h="381000">
                  <a:moveTo>
                    <a:pt x="211455" y="0"/>
                  </a:moveTo>
                  <a:lnTo>
                    <a:pt x="162813" y="5029"/>
                  </a:lnTo>
                  <a:lnTo>
                    <a:pt x="118363" y="19367"/>
                  </a:lnTo>
                  <a:lnTo>
                    <a:pt x="78993" y="41871"/>
                  </a:lnTo>
                  <a:lnTo>
                    <a:pt x="46355" y="71374"/>
                  </a:lnTo>
                  <a:lnTo>
                    <a:pt x="21462" y="106743"/>
                  </a:lnTo>
                  <a:lnTo>
                    <a:pt x="5587" y="146837"/>
                  </a:lnTo>
                  <a:lnTo>
                    <a:pt x="0" y="190500"/>
                  </a:lnTo>
                  <a:lnTo>
                    <a:pt x="5587" y="234162"/>
                  </a:lnTo>
                  <a:lnTo>
                    <a:pt x="21462" y="274256"/>
                  </a:lnTo>
                  <a:lnTo>
                    <a:pt x="46355" y="309626"/>
                  </a:lnTo>
                  <a:lnTo>
                    <a:pt x="78993" y="339128"/>
                  </a:lnTo>
                  <a:lnTo>
                    <a:pt x="118363" y="361619"/>
                  </a:lnTo>
                  <a:lnTo>
                    <a:pt x="162813" y="375958"/>
                  </a:lnTo>
                  <a:lnTo>
                    <a:pt x="211455" y="381000"/>
                  </a:lnTo>
                  <a:lnTo>
                    <a:pt x="259715" y="375958"/>
                  </a:lnTo>
                  <a:lnTo>
                    <a:pt x="304165" y="361619"/>
                  </a:lnTo>
                  <a:lnTo>
                    <a:pt x="343281" y="339128"/>
                  </a:lnTo>
                  <a:lnTo>
                    <a:pt x="375919" y="309626"/>
                  </a:lnTo>
                  <a:lnTo>
                    <a:pt x="400684" y="274256"/>
                  </a:lnTo>
                  <a:lnTo>
                    <a:pt x="416559" y="234162"/>
                  </a:lnTo>
                  <a:lnTo>
                    <a:pt x="422147" y="190500"/>
                  </a:lnTo>
                  <a:lnTo>
                    <a:pt x="416559" y="146837"/>
                  </a:lnTo>
                  <a:lnTo>
                    <a:pt x="400684" y="106743"/>
                  </a:lnTo>
                  <a:lnTo>
                    <a:pt x="375919" y="71374"/>
                  </a:lnTo>
                  <a:lnTo>
                    <a:pt x="343281" y="41871"/>
                  </a:lnTo>
                  <a:lnTo>
                    <a:pt x="304165" y="19367"/>
                  </a:lnTo>
                  <a:lnTo>
                    <a:pt x="259715" y="5029"/>
                  </a:lnTo>
                  <a:lnTo>
                    <a:pt x="211455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236075" y="6952090"/>
            <a:ext cx="2597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7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9145270" cy="6859270"/>
            <a:chOff x="457200" y="457200"/>
            <a:chExt cx="9145270" cy="6859270"/>
          </a:xfrm>
        </p:grpSpPr>
        <p:sp>
          <p:nvSpPr>
            <p:cNvPr id="3" name="object 3"/>
            <p:cNvSpPr/>
            <p:nvPr/>
          </p:nvSpPr>
          <p:spPr>
            <a:xfrm>
              <a:off x="457200" y="457200"/>
              <a:ext cx="9144000" cy="228600"/>
            </a:xfrm>
            <a:custGeom>
              <a:avLst/>
              <a:gdLst/>
              <a:ahLst/>
              <a:cxnLst/>
              <a:rect l="l" t="t" r="r" b="b"/>
              <a:pathLst>
                <a:path w="9144000" h="228600">
                  <a:moveTo>
                    <a:pt x="91440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9144000" y="2286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A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64058" y="464058"/>
              <a:ext cx="9131935" cy="6845934"/>
            </a:xfrm>
            <a:custGeom>
              <a:avLst/>
              <a:gdLst/>
              <a:ahLst/>
              <a:cxnLst/>
              <a:rect l="l" t="t" r="r" b="b"/>
              <a:pathLst>
                <a:path w="9131935" h="6845934">
                  <a:moveTo>
                    <a:pt x="0" y="6845554"/>
                  </a:moveTo>
                  <a:lnTo>
                    <a:pt x="9131554" y="6845554"/>
                  </a:lnTo>
                  <a:lnTo>
                    <a:pt x="9131554" y="0"/>
                  </a:lnTo>
                  <a:lnTo>
                    <a:pt x="0" y="0"/>
                  </a:lnTo>
                  <a:lnTo>
                    <a:pt x="0" y="6845554"/>
                  </a:lnTo>
                  <a:close/>
                </a:path>
              </a:pathLst>
            </a:custGeom>
            <a:ln w="129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4780"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3164"/>
                </a:solidFill>
              </a:rPr>
              <a:t>Stimulus</a:t>
            </a:r>
            <a:r>
              <a:rPr sz="2400" spc="-80" dirty="0">
                <a:solidFill>
                  <a:srgbClr val="003164"/>
                </a:solidFill>
              </a:rPr>
              <a:t> </a:t>
            </a:r>
            <a:r>
              <a:rPr sz="2400" dirty="0">
                <a:solidFill>
                  <a:srgbClr val="003164"/>
                </a:solidFill>
              </a:rPr>
              <a:t>Funding</a:t>
            </a:r>
            <a:r>
              <a:rPr sz="2400" spc="-45" dirty="0">
                <a:solidFill>
                  <a:srgbClr val="003164"/>
                </a:solidFill>
              </a:rPr>
              <a:t> </a:t>
            </a:r>
            <a:r>
              <a:rPr sz="2400" spc="-10" dirty="0">
                <a:solidFill>
                  <a:srgbClr val="003164"/>
                </a:solidFill>
              </a:rPr>
              <a:t>Prioritizes</a:t>
            </a:r>
            <a:endParaRPr sz="2400"/>
          </a:p>
          <a:p>
            <a:pPr algn="ctr">
              <a:lnSpc>
                <a:spcPct val="100000"/>
              </a:lnSpc>
            </a:pPr>
            <a:r>
              <a:rPr sz="2400" dirty="0">
                <a:solidFill>
                  <a:srgbClr val="003164"/>
                </a:solidFill>
              </a:rPr>
              <a:t>Special</a:t>
            </a:r>
            <a:r>
              <a:rPr sz="2400" spc="-35" dirty="0">
                <a:solidFill>
                  <a:srgbClr val="003164"/>
                </a:solidFill>
              </a:rPr>
              <a:t> </a:t>
            </a:r>
            <a:r>
              <a:rPr sz="2400" dirty="0">
                <a:solidFill>
                  <a:srgbClr val="003164"/>
                </a:solidFill>
              </a:rPr>
              <a:t>Populations</a:t>
            </a:r>
            <a:r>
              <a:rPr sz="2400" spc="-80" dirty="0">
                <a:solidFill>
                  <a:srgbClr val="003164"/>
                </a:solidFill>
              </a:rPr>
              <a:t> </a:t>
            </a:r>
            <a:r>
              <a:rPr sz="2400" dirty="0">
                <a:solidFill>
                  <a:srgbClr val="003164"/>
                </a:solidFill>
              </a:rPr>
              <a:t>in</a:t>
            </a:r>
            <a:r>
              <a:rPr sz="2400" spc="-75" dirty="0">
                <a:solidFill>
                  <a:srgbClr val="003164"/>
                </a:solidFill>
              </a:rPr>
              <a:t> </a:t>
            </a:r>
            <a:r>
              <a:rPr sz="2400" dirty="0">
                <a:solidFill>
                  <a:srgbClr val="003164"/>
                </a:solidFill>
              </a:rPr>
              <a:t>New</a:t>
            </a:r>
            <a:r>
              <a:rPr sz="2400" spc="-50" dirty="0">
                <a:solidFill>
                  <a:srgbClr val="003164"/>
                </a:solidFill>
              </a:rPr>
              <a:t> </a:t>
            </a:r>
            <a:r>
              <a:rPr sz="2400" dirty="0">
                <a:solidFill>
                  <a:srgbClr val="003164"/>
                </a:solidFill>
              </a:rPr>
              <a:t>York</a:t>
            </a:r>
            <a:r>
              <a:rPr sz="2400" spc="-55" dirty="0">
                <a:solidFill>
                  <a:srgbClr val="003164"/>
                </a:solidFill>
              </a:rPr>
              <a:t> </a:t>
            </a:r>
            <a:r>
              <a:rPr sz="2400" dirty="0">
                <a:solidFill>
                  <a:srgbClr val="003164"/>
                </a:solidFill>
              </a:rPr>
              <a:t>City</a:t>
            </a:r>
            <a:r>
              <a:rPr sz="2400" spc="-45" dirty="0">
                <a:solidFill>
                  <a:srgbClr val="003164"/>
                </a:solidFill>
              </a:rPr>
              <a:t> </a:t>
            </a:r>
            <a:r>
              <a:rPr sz="2400" dirty="0">
                <a:solidFill>
                  <a:srgbClr val="003164"/>
                </a:solidFill>
              </a:rPr>
              <a:t>Public</a:t>
            </a:r>
            <a:r>
              <a:rPr sz="2400" spc="-65" dirty="0">
                <a:solidFill>
                  <a:srgbClr val="003164"/>
                </a:solidFill>
              </a:rPr>
              <a:t> </a:t>
            </a:r>
            <a:r>
              <a:rPr sz="2400" spc="-10" dirty="0">
                <a:solidFill>
                  <a:srgbClr val="003164"/>
                </a:solidFill>
              </a:rPr>
              <a:t>Schools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760577" y="2155063"/>
            <a:ext cx="8415655" cy="3331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</a:pPr>
            <a:r>
              <a:rPr sz="1800" spc="700" dirty="0">
                <a:latin typeface="Arial"/>
                <a:cs typeface="Arial"/>
              </a:rPr>
              <a:t>v</a:t>
            </a:r>
            <a:r>
              <a:rPr sz="1800" spc="130" dirty="0">
                <a:latin typeface="Arial"/>
                <a:cs typeface="Arial"/>
              </a:rPr>
              <a:t> </a:t>
            </a:r>
            <a:r>
              <a:rPr sz="1800" dirty="0">
                <a:latin typeface="Calibri"/>
                <a:cs typeface="Calibri"/>
              </a:rPr>
              <a:t>$98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million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our academic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support budget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targeted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specifically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Special </a:t>
            </a:r>
            <a:r>
              <a:rPr sz="1800" spc="-10" dirty="0">
                <a:latin typeface="Calibri"/>
                <a:cs typeface="Calibri"/>
              </a:rPr>
              <a:t>Education Pre-</a:t>
            </a:r>
            <a:r>
              <a:rPr sz="1800" dirty="0">
                <a:latin typeface="Calibri"/>
                <a:cs typeface="Calibri"/>
              </a:rPr>
              <a:t>K,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including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program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stabilization for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providers,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extending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provider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hours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10" dirty="0">
                <a:latin typeface="Calibri"/>
                <a:cs typeface="Calibri"/>
              </a:rPr>
              <a:t> align </a:t>
            </a:r>
            <a:r>
              <a:rPr sz="1800" dirty="0">
                <a:latin typeface="Calibri"/>
                <a:cs typeface="Calibri"/>
              </a:rPr>
              <a:t>with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public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school hours,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related </a:t>
            </a:r>
            <a:r>
              <a:rPr sz="1800" spc="-10" dirty="0">
                <a:latin typeface="Calibri"/>
                <a:cs typeface="Calibri"/>
              </a:rPr>
              <a:t>supports.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>
              <a:latin typeface="Calibri"/>
              <a:cs typeface="Calibri"/>
            </a:endParaRPr>
          </a:p>
          <a:p>
            <a:pPr marL="299085" marR="550545" indent="-287020">
              <a:lnSpc>
                <a:spcPct val="100000"/>
              </a:lnSpc>
            </a:pPr>
            <a:r>
              <a:rPr sz="1800" spc="700" dirty="0">
                <a:latin typeface="Arial"/>
                <a:cs typeface="Arial"/>
              </a:rPr>
              <a:t>v</a:t>
            </a:r>
            <a:r>
              <a:rPr sz="1800" spc="125" dirty="0">
                <a:latin typeface="Arial"/>
                <a:cs typeface="Arial"/>
              </a:rPr>
              <a:t> </a:t>
            </a:r>
            <a:r>
              <a:rPr sz="1800" dirty="0">
                <a:latin typeface="Calibri"/>
                <a:cs typeface="Calibri"/>
              </a:rPr>
              <a:t>$50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million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special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education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recovery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funding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targeted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specifically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at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school </a:t>
            </a:r>
            <a:r>
              <a:rPr sz="1800" dirty="0">
                <a:latin typeface="Calibri"/>
                <a:cs typeface="Calibri"/>
              </a:rPr>
              <a:t>aged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students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with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disabilities.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299085" marR="382905" indent="-287020">
              <a:lnSpc>
                <a:spcPct val="100000"/>
              </a:lnSpc>
            </a:pPr>
            <a:r>
              <a:rPr sz="1800" spc="700" dirty="0">
                <a:latin typeface="Arial"/>
                <a:cs typeface="Arial"/>
              </a:rPr>
              <a:t>v</a:t>
            </a:r>
            <a:r>
              <a:rPr sz="1800" spc="110" dirty="0">
                <a:latin typeface="Arial"/>
                <a:cs typeface="Arial"/>
              </a:rPr>
              <a:t> </a:t>
            </a:r>
            <a:r>
              <a:rPr sz="1800" dirty="0">
                <a:latin typeface="Calibri"/>
                <a:cs typeface="Calibri"/>
              </a:rPr>
              <a:t>$55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million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investment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community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schools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which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is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targeted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at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schools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with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high </a:t>
            </a:r>
            <a:r>
              <a:rPr sz="1800" dirty="0">
                <a:latin typeface="Calibri"/>
                <a:cs typeface="Calibri"/>
              </a:rPr>
              <a:t>needs,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including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large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populations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students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temporary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housing.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299085" marR="184150" indent="-287020">
              <a:lnSpc>
                <a:spcPct val="100000"/>
              </a:lnSpc>
            </a:pPr>
            <a:r>
              <a:rPr sz="1800" spc="700" dirty="0">
                <a:latin typeface="Arial"/>
                <a:cs typeface="Arial"/>
              </a:rPr>
              <a:t>v</a:t>
            </a:r>
            <a:r>
              <a:rPr sz="1800" spc="130" dirty="0">
                <a:latin typeface="Arial"/>
                <a:cs typeface="Arial"/>
              </a:rPr>
              <a:t> </a:t>
            </a:r>
            <a:r>
              <a:rPr sz="1800" dirty="0">
                <a:latin typeface="Calibri"/>
                <a:cs typeface="Calibri"/>
              </a:rPr>
              <a:t>$10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million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for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expanded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Bilingual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Education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Program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Supports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will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continue </a:t>
            </a:r>
            <a:r>
              <a:rPr sz="1800" spc="-20" dirty="0">
                <a:latin typeface="Calibri"/>
                <a:cs typeface="Calibri"/>
              </a:rPr>
              <a:t>this </a:t>
            </a:r>
            <a:r>
              <a:rPr sz="1800" spc="-10" dirty="0">
                <a:latin typeface="Calibri"/>
                <a:cs typeface="Calibri"/>
              </a:rPr>
              <a:t>year.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85800" y="6813804"/>
            <a:ext cx="8915400" cy="403860"/>
            <a:chOff x="685800" y="6813804"/>
            <a:chExt cx="8915400" cy="403860"/>
          </a:xfrm>
        </p:grpSpPr>
        <p:sp>
          <p:nvSpPr>
            <p:cNvPr id="8" name="object 8"/>
            <p:cNvSpPr/>
            <p:nvPr/>
          </p:nvSpPr>
          <p:spPr>
            <a:xfrm>
              <a:off x="3200400" y="6836664"/>
              <a:ext cx="6400800" cy="381000"/>
            </a:xfrm>
            <a:custGeom>
              <a:avLst/>
              <a:gdLst/>
              <a:ahLst/>
              <a:cxnLst/>
              <a:rect l="l" t="t" r="r" b="b"/>
              <a:pathLst>
                <a:path w="6400800" h="381000">
                  <a:moveTo>
                    <a:pt x="64008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6400800" y="381000"/>
                  </a:lnTo>
                  <a:lnTo>
                    <a:pt x="640080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800" y="6813804"/>
              <a:ext cx="2132076" cy="40233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999232" y="6836664"/>
              <a:ext cx="422275" cy="381000"/>
            </a:xfrm>
            <a:custGeom>
              <a:avLst/>
              <a:gdLst/>
              <a:ahLst/>
              <a:cxnLst/>
              <a:rect l="l" t="t" r="r" b="b"/>
              <a:pathLst>
                <a:path w="422275" h="381000">
                  <a:moveTo>
                    <a:pt x="211455" y="0"/>
                  </a:moveTo>
                  <a:lnTo>
                    <a:pt x="162813" y="5029"/>
                  </a:lnTo>
                  <a:lnTo>
                    <a:pt x="118363" y="19367"/>
                  </a:lnTo>
                  <a:lnTo>
                    <a:pt x="78993" y="41871"/>
                  </a:lnTo>
                  <a:lnTo>
                    <a:pt x="46355" y="71374"/>
                  </a:lnTo>
                  <a:lnTo>
                    <a:pt x="21462" y="106743"/>
                  </a:lnTo>
                  <a:lnTo>
                    <a:pt x="5587" y="146837"/>
                  </a:lnTo>
                  <a:lnTo>
                    <a:pt x="0" y="190500"/>
                  </a:lnTo>
                  <a:lnTo>
                    <a:pt x="5587" y="234162"/>
                  </a:lnTo>
                  <a:lnTo>
                    <a:pt x="21462" y="274256"/>
                  </a:lnTo>
                  <a:lnTo>
                    <a:pt x="46355" y="309626"/>
                  </a:lnTo>
                  <a:lnTo>
                    <a:pt x="78993" y="339128"/>
                  </a:lnTo>
                  <a:lnTo>
                    <a:pt x="118363" y="361619"/>
                  </a:lnTo>
                  <a:lnTo>
                    <a:pt x="162813" y="375958"/>
                  </a:lnTo>
                  <a:lnTo>
                    <a:pt x="211455" y="381000"/>
                  </a:lnTo>
                  <a:lnTo>
                    <a:pt x="259715" y="375958"/>
                  </a:lnTo>
                  <a:lnTo>
                    <a:pt x="304165" y="361619"/>
                  </a:lnTo>
                  <a:lnTo>
                    <a:pt x="343281" y="339128"/>
                  </a:lnTo>
                  <a:lnTo>
                    <a:pt x="375919" y="309626"/>
                  </a:lnTo>
                  <a:lnTo>
                    <a:pt x="400684" y="274256"/>
                  </a:lnTo>
                  <a:lnTo>
                    <a:pt x="416559" y="234162"/>
                  </a:lnTo>
                  <a:lnTo>
                    <a:pt x="422147" y="190500"/>
                  </a:lnTo>
                  <a:lnTo>
                    <a:pt x="416559" y="146837"/>
                  </a:lnTo>
                  <a:lnTo>
                    <a:pt x="400684" y="106743"/>
                  </a:lnTo>
                  <a:lnTo>
                    <a:pt x="375919" y="71374"/>
                  </a:lnTo>
                  <a:lnTo>
                    <a:pt x="343281" y="41871"/>
                  </a:lnTo>
                  <a:lnTo>
                    <a:pt x="304165" y="19367"/>
                  </a:lnTo>
                  <a:lnTo>
                    <a:pt x="259715" y="5029"/>
                  </a:lnTo>
                  <a:lnTo>
                    <a:pt x="211455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236075" y="6952090"/>
            <a:ext cx="2597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8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9145270" cy="6859270"/>
            <a:chOff x="457200" y="457200"/>
            <a:chExt cx="9145270" cy="6859270"/>
          </a:xfrm>
        </p:grpSpPr>
        <p:sp>
          <p:nvSpPr>
            <p:cNvPr id="3" name="object 3"/>
            <p:cNvSpPr/>
            <p:nvPr/>
          </p:nvSpPr>
          <p:spPr>
            <a:xfrm>
              <a:off x="457200" y="457200"/>
              <a:ext cx="9144000" cy="228600"/>
            </a:xfrm>
            <a:custGeom>
              <a:avLst/>
              <a:gdLst/>
              <a:ahLst/>
              <a:cxnLst/>
              <a:rect l="l" t="t" r="r" b="b"/>
              <a:pathLst>
                <a:path w="9144000" h="228600">
                  <a:moveTo>
                    <a:pt x="91440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9144000" y="2286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A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64058" y="464058"/>
              <a:ext cx="9131935" cy="6845934"/>
            </a:xfrm>
            <a:custGeom>
              <a:avLst/>
              <a:gdLst/>
              <a:ahLst/>
              <a:cxnLst/>
              <a:rect l="l" t="t" r="r" b="b"/>
              <a:pathLst>
                <a:path w="9131935" h="6845934">
                  <a:moveTo>
                    <a:pt x="0" y="6845554"/>
                  </a:moveTo>
                  <a:lnTo>
                    <a:pt x="9131554" y="6845554"/>
                  </a:lnTo>
                  <a:lnTo>
                    <a:pt x="9131554" y="0"/>
                  </a:lnTo>
                  <a:lnTo>
                    <a:pt x="0" y="0"/>
                  </a:lnTo>
                  <a:lnTo>
                    <a:pt x="0" y="6845554"/>
                  </a:lnTo>
                  <a:close/>
                </a:path>
              </a:pathLst>
            </a:custGeom>
            <a:ln w="129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56841" y="700481"/>
            <a:ext cx="6301740" cy="879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53795" marR="5080" indent="-114173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003164"/>
                </a:solidFill>
              </a:rPr>
              <a:t>Other</a:t>
            </a:r>
            <a:r>
              <a:rPr sz="2800" spc="-135" dirty="0">
                <a:solidFill>
                  <a:srgbClr val="003164"/>
                </a:solidFill>
              </a:rPr>
              <a:t> </a:t>
            </a:r>
            <a:r>
              <a:rPr sz="2800" dirty="0">
                <a:solidFill>
                  <a:srgbClr val="003164"/>
                </a:solidFill>
              </a:rPr>
              <a:t>Key</a:t>
            </a:r>
            <a:r>
              <a:rPr sz="2800" spc="-140" dirty="0">
                <a:solidFill>
                  <a:srgbClr val="003164"/>
                </a:solidFill>
              </a:rPr>
              <a:t> </a:t>
            </a:r>
            <a:r>
              <a:rPr sz="2800" spc="-35" dirty="0">
                <a:solidFill>
                  <a:srgbClr val="003164"/>
                </a:solidFill>
              </a:rPr>
              <a:t>Programming</a:t>
            </a:r>
            <a:r>
              <a:rPr sz="2800" spc="-125" dirty="0">
                <a:solidFill>
                  <a:srgbClr val="003164"/>
                </a:solidFill>
              </a:rPr>
              <a:t> </a:t>
            </a:r>
            <a:r>
              <a:rPr sz="2800" dirty="0">
                <a:solidFill>
                  <a:srgbClr val="003164"/>
                </a:solidFill>
              </a:rPr>
              <a:t>is</a:t>
            </a:r>
            <a:r>
              <a:rPr sz="2800" spc="-145" dirty="0">
                <a:solidFill>
                  <a:srgbClr val="003164"/>
                </a:solidFill>
              </a:rPr>
              <a:t> </a:t>
            </a:r>
            <a:r>
              <a:rPr sz="2800" spc="-10" dirty="0">
                <a:solidFill>
                  <a:srgbClr val="003164"/>
                </a:solidFill>
              </a:rPr>
              <a:t>Supported </a:t>
            </a:r>
            <a:r>
              <a:rPr sz="2800" dirty="0">
                <a:solidFill>
                  <a:srgbClr val="003164"/>
                </a:solidFill>
              </a:rPr>
              <a:t>with</a:t>
            </a:r>
            <a:r>
              <a:rPr sz="2800" spc="-170" dirty="0">
                <a:solidFill>
                  <a:srgbClr val="003164"/>
                </a:solidFill>
              </a:rPr>
              <a:t> </a:t>
            </a:r>
            <a:r>
              <a:rPr sz="2800" dirty="0">
                <a:solidFill>
                  <a:srgbClr val="003164"/>
                </a:solidFill>
              </a:rPr>
              <a:t>Stimulus</a:t>
            </a:r>
            <a:r>
              <a:rPr sz="2800" spc="-110" dirty="0">
                <a:solidFill>
                  <a:srgbClr val="003164"/>
                </a:solidFill>
              </a:rPr>
              <a:t> </a:t>
            </a:r>
            <a:r>
              <a:rPr sz="2800" spc="-10" dirty="0">
                <a:solidFill>
                  <a:srgbClr val="003164"/>
                </a:solidFill>
              </a:rPr>
              <a:t>Funding</a:t>
            </a:r>
            <a:endParaRPr sz="2800"/>
          </a:p>
        </p:txBody>
      </p:sp>
      <p:grpSp>
        <p:nvGrpSpPr>
          <p:cNvPr id="6" name="object 6"/>
          <p:cNvGrpSpPr/>
          <p:nvPr/>
        </p:nvGrpSpPr>
        <p:grpSpPr>
          <a:xfrm>
            <a:off x="685800" y="6813804"/>
            <a:ext cx="8915400" cy="403860"/>
            <a:chOff x="685800" y="6813804"/>
            <a:chExt cx="8915400" cy="403860"/>
          </a:xfrm>
        </p:grpSpPr>
        <p:sp>
          <p:nvSpPr>
            <p:cNvPr id="7" name="object 7"/>
            <p:cNvSpPr/>
            <p:nvPr/>
          </p:nvSpPr>
          <p:spPr>
            <a:xfrm>
              <a:off x="3200400" y="6836664"/>
              <a:ext cx="6400800" cy="381000"/>
            </a:xfrm>
            <a:custGeom>
              <a:avLst/>
              <a:gdLst/>
              <a:ahLst/>
              <a:cxnLst/>
              <a:rect l="l" t="t" r="r" b="b"/>
              <a:pathLst>
                <a:path w="6400800" h="381000">
                  <a:moveTo>
                    <a:pt x="64008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6400800" y="381000"/>
                  </a:lnTo>
                  <a:lnTo>
                    <a:pt x="640080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800" y="6813804"/>
              <a:ext cx="2132076" cy="40233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999232" y="6836664"/>
              <a:ext cx="422275" cy="381000"/>
            </a:xfrm>
            <a:custGeom>
              <a:avLst/>
              <a:gdLst/>
              <a:ahLst/>
              <a:cxnLst/>
              <a:rect l="l" t="t" r="r" b="b"/>
              <a:pathLst>
                <a:path w="422275" h="381000">
                  <a:moveTo>
                    <a:pt x="211455" y="0"/>
                  </a:moveTo>
                  <a:lnTo>
                    <a:pt x="162813" y="5029"/>
                  </a:lnTo>
                  <a:lnTo>
                    <a:pt x="118363" y="19367"/>
                  </a:lnTo>
                  <a:lnTo>
                    <a:pt x="78993" y="41871"/>
                  </a:lnTo>
                  <a:lnTo>
                    <a:pt x="46355" y="71374"/>
                  </a:lnTo>
                  <a:lnTo>
                    <a:pt x="21462" y="106743"/>
                  </a:lnTo>
                  <a:lnTo>
                    <a:pt x="5587" y="146837"/>
                  </a:lnTo>
                  <a:lnTo>
                    <a:pt x="0" y="190500"/>
                  </a:lnTo>
                  <a:lnTo>
                    <a:pt x="5587" y="234162"/>
                  </a:lnTo>
                  <a:lnTo>
                    <a:pt x="21462" y="274256"/>
                  </a:lnTo>
                  <a:lnTo>
                    <a:pt x="46355" y="309626"/>
                  </a:lnTo>
                  <a:lnTo>
                    <a:pt x="78993" y="339128"/>
                  </a:lnTo>
                  <a:lnTo>
                    <a:pt x="118363" y="361619"/>
                  </a:lnTo>
                  <a:lnTo>
                    <a:pt x="162813" y="375958"/>
                  </a:lnTo>
                  <a:lnTo>
                    <a:pt x="211455" y="381000"/>
                  </a:lnTo>
                  <a:lnTo>
                    <a:pt x="259715" y="375958"/>
                  </a:lnTo>
                  <a:lnTo>
                    <a:pt x="304165" y="361619"/>
                  </a:lnTo>
                  <a:lnTo>
                    <a:pt x="343281" y="339128"/>
                  </a:lnTo>
                  <a:lnTo>
                    <a:pt x="375919" y="309626"/>
                  </a:lnTo>
                  <a:lnTo>
                    <a:pt x="400684" y="274256"/>
                  </a:lnTo>
                  <a:lnTo>
                    <a:pt x="416559" y="234162"/>
                  </a:lnTo>
                  <a:lnTo>
                    <a:pt x="422147" y="190500"/>
                  </a:lnTo>
                  <a:lnTo>
                    <a:pt x="416559" y="146837"/>
                  </a:lnTo>
                  <a:lnTo>
                    <a:pt x="400684" y="106743"/>
                  </a:lnTo>
                  <a:lnTo>
                    <a:pt x="375919" y="71374"/>
                  </a:lnTo>
                  <a:lnTo>
                    <a:pt x="343281" y="41871"/>
                  </a:lnTo>
                  <a:lnTo>
                    <a:pt x="304165" y="19367"/>
                  </a:lnTo>
                  <a:lnTo>
                    <a:pt x="259715" y="5029"/>
                  </a:lnTo>
                  <a:lnTo>
                    <a:pt x="211455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91057" y="1963674"/>
            <a:ext cx="7704455" cy="44500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68935" algn="l"/>
              </a:tabLst>
            </a:pPr>
            <a:r>
              <a:rPr sz="2000" spc="730" dirty="0">
                <a:latin typeface="Arial"/>
                <a:cs typeface="Arial"/>
              </a:rPr>
              <a:t>v</a:t>
            </a:r>
            <a:r>
              <a:rPr sz="2000" dirty="0">
                <a:latin typeface="Arial"/>
                <a:cs typeface="Arial"/>
              </a:rPr>
              <a:t>	NYCPS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continues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invest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other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key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programs,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such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as: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marL="895350" marR="389255" indent="-286385">
              <a:lnSpc>
                <a:spcPct val="100000"/>
              </a:lnSpc>
              <a:buFont typeface="Arial"/>
              <a:buChar char="•"/>
              <a:tabLst>
                <a:tab pos="895350" algn="l"/>
                <a:tab pos="896619" algn="l"/>
              </a:tabLst>
            </a:pPr>
            <a:r>
              <a:rPr sz="1800" b="1" dirty="0">
                <a:latin typeface="Arial"/>
                <a:cs typeface="Arial"/>
              </a:rPr>
              <a:t>$117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million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Other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Academic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Supports,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such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curriculum, </a:t>
            </a:r>
            <a:r>
              <a:rPr sz="1800" dirty="0">
                <a:latin typeface="Arial"/>
                <a:cs typeface="Arial"/>
              </a:rPr>
              <a:t>Academic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Assessments,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Affinity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New</a:t>
            </a:r>
            <a:r>
              <a:rPr sz="1800" spc="-10" dirty="0">
                <a:latin typeface="Arial"/>
                <a:cs typeface="Arial"/>
              </a:rPr>
              <a:t> Visions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850">
              <a:latin typeface="Arial"/>
              <a:cs typeface="Arial"/>
            </a:endParaRPr>
          </a:p>
          <a:p>
            <a:pPr marL="895350" indent="-287020">
              <a:lnSpc>
                <a:spcPct val="100000"/>
              </a:lnSpc>
              <a:buFont typeface="Arial"/>
              <a:buChar char="•"/>
              <a:tabLst>
                <a:tab pos="895350" algn="l"/>
                <a:tab pos="896619" algn="l"/>
              </a:tabLst>
            </a:pPr>
            <a:r>
              <a:rPr sz="1800" b="1" dirty="0">
                <a:latin typeface="Arial"/>
                <a:cs typeface="Arial"/>
              </a:rPr>
              <a:t>$50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million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School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Building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Investments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850">
              <a:latin typeface="Arial"/>
              <a:cs typeface="Arial"/>
            </a:endParaRPr>
          </a:p>
          <a:p>
            <a:pPr marL="895350" marR="550545" indent="-286385">
              <a:lnSpc>
                <a:spcPct val="100000"/>
              </a:lnSpc>
              <a:buFont typeface="Arial"/>
              <a:buChar char="•"/>
              <a:tabLst>
                <a:tab pos="895350" algn="l"/>
                <a:tab pos="896619" algn="l"/>
              </a:tabLst>
            </a:pPr>
            <a:r>
              <a:rPr sz="1800" b="1" dirty="0">
                <a:latin typeface="Arial"/>
                <a:cs typeface="Arial"/>
              </a:rPr>
              <a:t>$40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million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Devices &amp;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Support such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NYCPS-</a:t>
            </a:r>
            <a:r>
              <a:rPr sz="1800" dirty="0">
                <a:latin typeface="Arial"/>
                <a:cs typeface="Arial"/>
              </a:rPr>
              <a:t>wide</a:t>
            </a:r>
            <a:r>
              <a:rPr sz="1800" spc="4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IT </a:t>
            </a:r>
            <a:r>
              <a:rPr sz="1800" spc="-10" dirty="0">
                <a:latin typeface="Arial"/>
                <a:cs typeface="Arial"/>
              </a:rPr>
              <a:t>contracts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1850">
              <a:latin typeface="Arial"/>
              <a:cs typeface="Arial"/>
            </a:endParaRPr>
          </a:p>
          <a:p>
            <a:pPr marL="895350" indent="-28702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895350" algn="l"/>
                <a:tab pos="896619" algn="l"/>
              </a:tabLst>
            </a:pPr>
            <a:r>
              <a:rPr sz="1800" b="1" dirty="0">
                <a:latin typeface="Arial"/>
                <a:cs typeface="Arial"/>
              </a:rPr>
              <a:t>$27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million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PSAL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Expansion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1850">
              <a:latin typeface="Arial"/>
              <a:cs typeface="Arial"/>
            </a:endParaRPr>
          </a:p>
          <a:p>
            <a:pPr marL="895350" indent="-287020">
              <a:lnSpc>
                <a:spcPct val="100000"/>
              </a:lnSpc>
              <a:buFont typeface="Arial"/>
              <a:buChar char="•"/>
              <a:tabLst>
                <a:tab pos="895350" algn="l"/>
                <a:tab pos="896619" algn="l"/>
              </a:tabLst>
            </a:pPr>
            <a:r>
              <a:rPr sz="1800" b="1" dirty="0">
                <a:latin typeface="Arial"/>
                <a:cs typeface="Arial"/>
              </a:rPr>
              <a:t>$40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million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All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Other,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including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CUNY-</a:t>
            </a:r>
            <a:r>
              <a:rPr sz="1800" dirty="0">
                <a:latin typeface="Arial"/>
                <a:cs typeface="Arial"/>
              </a:rPr>
              <a:t>based programs,</a:t>
            </a:r>
            <a:r>
              <a:rPr sz="1800" spc="-10" dirty="0">
                <a:latin typeface="Arial"/>
                <a:cs typeface="Arial"/>
              </a:rPr>
              <a:t> staffing</a:t>
            </a:r>
            <a:endParaRPr sz="1800">
              <a:latin typeface="Arial"/>
              <a:cs typeface="Arial"/>
            </a:endParaRPr>
          </a:p>
          <a:p>
            <a:pPr marL="895985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recruitment,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student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enrollment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support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895350" indent="-287020">
              <a:lnSpc>
                <a:spcPct val="100000"/>
              </a:lnSpc>
              <a:buFont typeface="Arial"/>
              <a:buChar char="•"/>
              <a:tabLst>
                <a:tab pos="895350" algn="l"/>
                <a:tab pos="896619" algn="l"/>
              </a:tabLst>
            </a:pPr>
            <a:r>
              <a:rPr sz="1800" b="1" dirty="0">
                <a:latin typeface="Arial"/>
                <a:cs typeface="Arial"/>
              </a:rPr>
              <a:t>$283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million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Citywide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Savings</a:t>
            </a:r>
            <a:r>
              <a:rPr sz="1800" spc="-20" dirty="0">
                <a:latin typeface="Arial"/>
                <a:cs typeface="Arial"/>
              </a:rPr>
              <a:t> Plan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36075" y="6952090"/>
            <a:ext cx="2597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9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228600"/>
          </a:xfrm>
          <a:custGeom>
            <a:avLst/>
            <a:gdLst/>
            <a:ahLst/>
            <a:cxnLst/>
            <a:rect l="l" t="t" r="r" b="b"/>
            <a:pathLst>
              <a:path w="9144000" h="228600">
                <a:moveTo>
                  <a:pt x="9144000" y="0"/>
                </a:moveTo>
                <a:lnTo>
                  <a:pt x="0" y="0"/>
                </a:lnTo>
                <a:lnTo>
                  <a:pt x="0" y="228600"/>
                </a:lnTo>
                <a:lnTo>
                  <a:pt x="9144000" y="2286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A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57390" y="457390"/>
            <a:ext cx="9145270" cy="6859270"/>
            <a:chOff x="457390" y="457390"/>
            <a:chExt cx="9145270" cy="6859270"/>
          </a:xfrm>
        </p:grpSpPr>
        <p:sp>
          <p:nvSpPr>
            <p:cNvPr id="4" name="object 4"/>
            <p:cNvSpPr/>
            <p:nvPr/>
          </p:nvSpPr>
          <p:spPr>
            <a:xfrm>
              <a:off x="3200400" y="6835139"/>
              <a:ext cx="6400800" cy="381000"/>
            </a:xfrm>
            <a:custGeom>
              <a:avLst/>
              <a:gdLst/>
              <a:ahLst/>
              <a:cxnLst/>
              <a:rect l="l" t="t" r="r" b="b"/>
              <a:pathLst>
                <a:path w="6400800" h="381000">
                  <a:moveTo>
                    <a:pt x="6400800" y="0"/>
                  </a:moveTo>
                  <a:lnTo>
                    <a:pt x="0" y="0"/>
                  </a:lnTo>
                  <a:lnTo>
                    <a:pt x="0" y="380999"/>
                  </a:lnTo>
                  <a:lnTo>
                    <a:pt x="6400800" y="380999"/>
                  </a:lnTo>
                  <a:lnTo>
                    <a:pt x="640080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4057" y="464057"/>
              <a:ext cx="9131935" cy="6845934"/>
            </a:xfrm>
            <a:custGeom>
              <a:avLst/>
              <a:gdLst/>
              <a:ahLst/>
              <a:cxnLst/>
              <a:rect l="l" t="t" r="r" b="b"/>
              <a:pathLst>
                <a:path w="9131935" h="6845934">
                  <a:moveTo>
                    <a:pt x="0" y="6845554"/>
                  </a:moveTo>
                  <a:lnTo>
                    <a:pt x="9131554" y="6845554"/>
                  </a:lnTo>
                  <a:lnTo>
                    <a:pt x="9131554" y="0"/>
                  </a:lnTo>
                  <a:lnTo>
                    <a:pt x="0" y="0"/>
                  </a:lnTo>
                  <a:lnTo>
                    <a:pt x="0" y="6845554"/>
                  </a:lnTo>
                  <a:close/>
                </a:path>
              </a:pathLst>
            </a:custGeom>
            <a:ln w="129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4251" rIns="0" bIns="0" rtlCol="0">
            <a:spAutoFit/>
          </a:bodyPr>
          <a:lstStyle/>
          <a:p>
            <a:pPr marL="12827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3164"/>
                </a:solidFill>
              </a:rPr>
              <a:t>What</a:t>
            </a:r>
            <a:r>
              <a:rPr sz="2800" spc="-80" dirty="0">
                <a:solidFill>
                  <a:srgbClr val="003164"/>
                </a:solidFill>
              </a:rPr>
              <a:t> </a:t>
            </a:r>
            <a:r>
              <a:rPr sz="2800" dirty="0">
                <a:solidFill>
                  <a:srgbClr val="003164"/>
                </a:solidFill>
              </a:rPr>
              <a:t>Are</a:t>
            </a:r>
            <a:r>
              <a:rPr sz="2800" spc="-65" dirty="0">
                <a:solidFill>
                  <a:srgbClr val="003164"/>
                </a:solidFill>
              </a:rPr>
              <a:t> </a:t>
            </a:r>
            <a:r>
              <a:rPr sz="2800" dirty="0">
                <a:solidFill>
                  <a:srgbClr val="003164"/>
                </a:solidFill>
              </a:rPr>
              <a:t>the</a:t>
            </a:r>
            <a:r>
              <a:rPr sz="2800" spc="-75" dirty="0">
                <a:solidFill>
                  <a:srgbClr val="003164"/>
                </a:solidFill>
              </a:rPr>
              <a:t> </a:t>
            </a:r>
            <a:r>
              <a:rPr sz="2800" dirty="0">
                <a:solidFill>
                  <a:srgbClr val="003164"/>
                </a:solidFill>
              </a:rPr>
              <a:t>Next</a:t>
            </a:r>
            <a:r>
              <a:rPr sz="2800" spc="-50" dirty="0">
                <a:solidFill>
                  <a:srgbClr val="003164"/>
                </a:solidFill>
              </a:rPr>
              <a:t> </a:t>
            </a:r>
            <a:r>
              <a:rPr sz="2800" dirty="0">
                <a:solidFill>
                  <a:srgbClr val="003164"/>
                </a:solidFill>
              </a:rPr>
              <a:t>Steps</a:t>
            </a:r>
            <a:r>
              <a:rPr sz="2800" spc="-65" dirty="0">
                <a:solidFill>
                  <a:srgbClr val="003164"/>
                </a:solidFill>
              </a:rPr>
              <a:t> </a:t>
            </a:r>
            <a:r>
              <a:rPr sz="2800" dirty="0">
                <a:solidFill>
                  <a:srgbClr val="003164"/>
                </a:solidFill>
              </a:rPr>
              <a:t>for</a:t>
            </a:r>
            <a:r>
              <a:rPr sz="2800" spc="-75" dirty="0">
                <a:solidFill>
                  <a:srgbClr val="003164"/>
                </a:solidFill>
              </a:rPr>
              <a:t> </a:t>
            </a:r>
            <a:r>
              <a:rPr sz="2800" dirty="0">
                <a:solidFill>
                  <a:srgbClr val="003164"/>
                </a:solidFill>
              </a:rPr>
              <a:t>Stimulus</a:t>
            </a:r>
            <a:r>
              <a:rPr sz="2800" spc="-50" dirty="0">
                <a:solidFill>
                  <a:srgbClr val="003164"/>
                </a:solidFill>
              </a:rPr>
              <a:t> </a:t>
            </a:r>
            <a:r>
              <a:rPr sz="2800" spc="-10" dirty="0">
                <a:solidFill>
                  <a:srgbClr val="003164"/>
                </a:solidFill>
              </a:rPr>
              <a:t>Funding?</a:t>
            </a:r>
            <a:endParaRPr sz="2800"/>
          </a:p>
        </p:txBody>
      </p:sp>
      <p:sp>
        <p:nvSpPr>
          <p:cNvPr id="7" name="object 7"/>
          <p:cNvSpPr txBox="1"/>
          <p:nvPr/>
        </p:nvSpPr>
        <p:spPr>
          <a:xfrm>
            <a:off x="872439" y="1869694"/>
            <a:ext cx="8075930" cy="3984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dirty="0">
                <a:latin typeface="Arial"/>
                <a:cs typeface="Arial"/>
              </a:rPr>
              <a:t>Let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us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know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what you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think!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850">
              <a:latin typeface="Arial"/>
              <a:cs typeface="Arial"/>
            </a:endParaRPr>
          </a:p>
          <a:p>
            <a:pPr marL="751205" marR="1193800" lvl="1" indent="-281305">
              <a:lnSpc>
                <a:spcPts val="1800"/>
              </a:lnSpc>
              <a:buClr>
                <a:srgbClr val="6499CC"/>
              </a:buClr>
              <a:buChar char="•"/>
              <a:tabLst>
                <a:tab pos="751205" algn="l"/>
                <a:tab pos="752475" algn="l"/>
              </a:tabLst>
            </a:pPr>
            <a:r>
              <a:rPr sz="1800" dirty="0">
                <a:latin typeface="Arial"/>
                <a:cs typeface="Arial"/>
              </a:rPr>
              <a:t>Please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send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comments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feedback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on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overall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stimulus </a:t>
            </a:r>
            <a:r>
              <a:rPr sz="1800" dirty="0">
                <a:latin typeface="Arial"/>
                <a:cs typeface="Arial"/>
              </a:rPr>
              <a:t>plan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no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later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than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June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30,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2023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to </a:t>
            </a:r>
            <a:r>
              <a:rPr sz="1800" u="sng" spc="-10" dirty="0">
                <a:solidFill>
                  <a:srgbClr val="6499CC"/>
                </a:solidFill>
                <a:uFill>
                  <a:solidFill>
                    <a:srgbClr val="6699CC"/>
                  </a:solidFill>
                </a:uFill>
                <a:latin typeface="Arial"/>
                <a:cs typeface="Arial"/>
                <a:hlinkClick r:id="rId2"/>
              </a:rPr>
              <a:t>stimulus2022@schools.nyc.gov</a:t>
            </a:r>
            <a:r>
              <a:rPr sz="1800" spc="-10" dirty="0">
                <a:solidFill>
                  <a:srgbClr val="646464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Clr>
                <a:srgbClr val="6499CC"/>
              </a:buClr>
              <a:buFont typeface="Arial"/>
              <a:buChar char="•"/>
            </a:pPr>
            <a:endParaRPr sz="1950">
              <a:latin typeface="Arial"/>
              <a:cs typeface="Arial"/>
            </a:endParaRPr>
          </a:p>
          <a:p>
            <a:pPr marL="751205" marR="1365885" lvl="1" indent="-281305">
              <a:lnSpc>
                <a:spcPts val="1800"/>
              </a:lnSpc>
              <a:spcBef>
                <a:spcPts val="5"/>
              </a:spcBef>
              <a:buClr>
                <a:srgbClr val="6499CC"/>
              </a:buClr>
              <a:buChar char="•"/>
              <a:tabLst>
                <a:tab pos="751205" algn="l"/>
                <a:tab pos="752475" algn="l"/>
              </a:tabLst>
            </a:pPr>
            <a:r>
              <a:rPr sz="1800" dirty="0">
                <a:latin typeface="Arial"/>
                <a:cs typeface="Arial"/>
              </a:rPr>
              <a:t>Slides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are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accessible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at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following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link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upon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request </a:t>
            </a:r>
            <a:r>
              <a:rPr sz="1800" dirty="0">
                <a:latin typeface="Arial"/>
                <a:cs typeface="Arial"/>
              </a:rPr>
              <a:t>at</a:t>
            </a:r>
            <a:r>
              <a:rPr sz="1800" spc="204" dirty="0">
                <a:latin typeface="Arial"/>
                <a:cs typeface="Arial"/>
              </a:rPr>
              <a:t> </a:t>
            </a:r>
            <a:r>
              <a:rPr sz="1800" u="sng" spc="-20" dirty="0">
                <a:solidFill>
                  <a:srgbClr val="6499CC"/>
                </a:solidFill>
                <a:uFill>
                  <a:solidFill>
                    <a:srgbClr val="6699CC"/>
                  </a:solidFill>
                </a:uFill>
                <a:latin typeface="Arial"/>
                <a:cs typeface="Arial"/>
                <a:hlinkClick r:id="rId3"/>
              </a:rPr>
              <a:t>https://infohub.nyced.org/reports/financial/financial-</a:t>
            </a:r>
            <a:r>
              <a:rPr sz="1800" u="sng" spc="-10" dirty="0">
                <a:solidFill>
                  <a:srgbClr val="6499CC"/>
                </a:solidFill>
                <a:uFill>
                  <a:solidFill>
                    <a:srgbClr val="6699CC"/>
                  </a:solidFill>
                </a:uFill>
                <a:latin typeface="Arial"/>
                <a:cs typeface="Arial"/>
                <a:hlinkClick r:id="rId3"/>
              </a:rPr>
              <a:t>data-</a:t>
            </a:r>
            <a:r>
              <a:rPr sz="1800" spc="-10" dirty="0">
                <a:solidFill>
                  <a:srgbClr val="6499CC"/>
                </a:solidFill>
                <a:latin typeface="Arial"/>
                <a:cs typeface="Arial"/>
              </a:rPr>
              <a:t> </a:t>
            </a:r>
            <a:r>
              <a:rPr sz="1800" u="sng" spc="-25" dirty="0">
                <a:solidFill>
                  <a:srgbClr val="6499CC"/>
                </a:solidFill>
                <a:uFill>
                  <a:solidFill>
                    <a:srgbClr val="6699CC"/>
                  </a:solidFill>
                </a:uFill>
                <a:latin typeface="Arial"/>
                <a:cs typeface="Arial"/>
                <a:hlinkClick r:id="rId3"/>
              </a:rPr>
              <a:t>and-</a:t>
            </a:r>
            <a:r>
              <a:rPr sz="1800" u="sng" spc="-10" dirty="0">
                <a:solidFill>
                  <a:srgbClr val="6499CC"/>
                </a:solidFill>
                <a:uFill>
                  <a:solidFill>
                    <a:srgbClr val="6699CC"/>
                  </a:solidFill>
                </a:uFill>
                <a:latin typeface="Arial"/>
                <a:cs typeface="Arial"/>
                <a:hlinkClick r:id="rId3"/>
              </a:rPr>
              <a:t>reports</a:t>
            </a:r>
            <a:r>
              <a:rPr sz="1800" spc="-10" dirty="0">
                <a:solidFill>
                  <a:srgbClr val="646464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Clr>
                <a:srgbClr val="6499CC"/>
              </a:buClr>
              <a:buFont typeface="Arial"/>
              <a:buChar char="•"/>
            </a:pPr>
            <a:endParaRPr sz="1950">
              <a:latin typeface="Arial"/>
              <a:cs typeface="Arial"/>
            </a:endParaRPr>
          </a:p>
          <a:p>
            <a:pPr marL="751205" marR="5080" lvl="1" indent="-281305">
              <a:lnSpc>
                <a:spcPts val="1800"/>
              </a:lnSpc>
              <a:buClr>
                <a:srgbClr val="6499CC"/>
              </a:buClr>
              <a:buChar char="•"/>
              <a:tabLst>
                <a:tab pos="751205" algn="l"/>
                <a:tab pos="752475" algn="l"/>
              </a:tabLst>
            </a:pPr>
            <a:r>
              <a:rPr sz="1800" dirty="0">
                <a:latin typeface="Arial"/>
                <a:cs typeface="Arial"/>
              </a:rPr>
              <a:t>We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will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collate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comments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feedback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consideration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as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continue 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plan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next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school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year.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Clr>
                <a:srgbClr val="6499CC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751205" lvl="1" indent="-281940">
              <a:lnSpc>
                <a:spcPts val="1980"/>
              </a:lnSpc>
              <a:spcBef>
                <a:spcPts val="1660"/>
              </a:spcBef>
              <a:buClr>
                <a:srgbClr val="6499CC"/>
              </a:buClr>
              <a:buChar char="•"/>
              <a:tabLst>
                <a:tab pos="751205" algn="l"/>
                <a:tab pos="752475" algn="l"/>
              </a:tabLst>
            </a:pPr>
            <a:r>
              <a:rPr sz="1800" dirty="0">
                <a:latin typeface="Arial"/>
                <a:cs typeface="Arial"/>
              </a:rPr>
              <a:t>School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Leadership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Teams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work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with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Principals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on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budget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priorities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as</a:t>
            </a:r>
            <a:endParaRPr sz="1800">
              <a:latin typeface="Arial"/>
              <a:cs typeface="Arial"/>
            </a:endParaRPr>
          </a:p>
          <a:p>
            <a:pPr marL="751840">
              <a:lnSpc>
                <a:spcPts val="1980"/>
              </a:lnSpc>
            </a:pPr>
            <a:r>
              <a:rPr sz="1800" dirty="0">
                <a:latin typeface="Arial"/>
                <a:cs typeface="Arial"/>
              </a:rPr>
              <a:t>plans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the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upcoming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year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are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finalized.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85800" y="6813804"/>
            <a:ext cx="2735580" cy="403860"/>
            <a:chOff x="685800" y="6813804"/>
            <a:chExt cx="2735580" cy="40386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5800" y="6813804"/>
              <a:ext cx="2132076" cy="40233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999232" y="6836664"/>
              <a:ext cx="422275" cy="381000"/>
            </a:xfrm>
            <a:custGeom>
              <a:avLst/>
              <a:gdLst/>
              <a:ahLst/>
              <a:cxnLst/>
              <a:rect l="l" t="t" r="r" b="b"/>
              <a:pathLst>
                <a:path w="422275" h="381000">
                  <a:moveTo>
                    <a:pt x="211455" y="0"/>
                  </a:moveTo>
                  <a:lnTo>
                    <a:pt x="162813" y="5029"/>
                  </a:lnTo>
                  <a:lnTo>
                    <a:pt x="118363" y="19367"/>
                  </a:lnTo>
                  <a:lnTo>
                    <a:pt x="78993" y="41871"/>
                  </a:lnTo>
                  <a:lnTo>
                    <a:pt x="46355" y="71374"/>
                  </a:lnTo>
                  <a:lnTo>
                    <a:pt x="21462" y="106743"/>
                  </a:lnTo>
                  <a:lnTo>
                    <a:pt x="5587" y="146837"/>
                  </a:lnTo>
                  <a:lnTo>
                    <a:pt x="0" y="190500"/>
                  </a:lnTo>
                  <a:lnTo>
                    <a:pt x="5587" y="234162"/>
                  </a:lnTo>
                  <a:lnTo>
                    <a:pt x="21462" y="274256"/>
                  </a:lnTo>
                  <a:lnTo>
                    <a:pt x="46355" y="309626"/>
                  </a:lnTo>
                  <a:lnTo>
                    <a:pt x="78993" y="339128"/>
                  </a:lnTo>
                  <a:lnTo>
                    <a:pt x="118363" y="361619"/>
                  </a:lnTo>
                  <a:lnTo>
                    <a:pt x="162813" y="375958"/>
                  </a:lnTo>
                  <a:lnTo>
                    <a:pt x="211455" y="381000"/>
                  </a:lnTo>
                  <a:lnTo>
                    <a:pt x="259715" y="375958"/>
                  </a:lnTo>
                  <a:lnTo>
                    <a:pt x="304165" y="361619"/>
                  </a:lnTo>
                  <a:lnTo>
                    <a:pt x="343281" y="339128"/>
                  </a:lnTo>
                  <a:lnTo>
                    <a:pt x="375919" y="309626"/>
                  </a:lnTo>
                  <a:lnTo>
                    <a:pt x="400684" y="274256"/>
                  </a:lnTo>
                  <a:lnTo>
                    <a:pt x="416559" y="234162"/>
                  </a:lnTo>
                  <a:lnTo>
                    <a:pt x="422147" y="190500"/>
                  </a:lnTo>
                  <a:lnTo>
                    <a:pt x="416559" y="146837"/>
                  </a:lnTo>
                  <a:lnTo>
                    <a:pt x="400684" y="106743"/>
                  </a:lnTo>
                  <a:lnTo>
                    <a:pt x="375919" y="71374"/>
                  </a:lnTo>
                  <a:lnTo>
                    <a:pt x="343281" y="41871"/>
                  </a:lnTo>
                  <a:lnTo>
                    <a:pt x="304165" y="19367"/>
                  </a:lnTo>
                  <a:lnTo>
                    <a:pt x="259715" y="5029"/>
                  </a:lnTo>
                  <a:lnTo>
                    <a:pt x="211455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236075" y="6952090"/>
            <a:ext cx="2597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10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dirty="0">
                <a:solidFill>
                  <a:srgbClr val="003366"/>
                </a:solidFill>
                <a:latin typeface="Arial"/>
                <a:cs typeface="Arial"/>
              </a:rPr>
              <a:t>STATE</a:t>
            </a:r>
            <a:r>
              <a:rPr sz="4400" b="1" spc="-2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003366"/>
                </a:solidFill>
                <a:latin typeface="Arial"/>
                <a:cs typeface="Arial"/>
              </a:rPr>
              <a:t>FOUNDATION</a:t>
            </a:r>
            <a:r>
              <a:rPr sz="4400" b="1" spc="-1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4400" b="1" spc="-25" dirty="0">
                <a:solidFill>
                  <a:srgbClr val="003366"/>
                </a:solidFill>
                <a:latin typeface="Arial"/>
                <a:cs typeface="Arial"/>
              </a:rPr>
              <a:t>AID</a:t>
            </a:r>
            <a:endParaRPr sz="4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3200" b="1" dirty="0">
                <a:solidFill>
                  <a:srgbClr val="003366"/>
                </a:solidFill>
                <a:latin typeface="Arial"/>
                <a:cs typeface="Arial"/>
              </a:rPr>
              <a:t>SY</a:t>
            </a:r>
            <a:r>
              <a:rPr sz="3200" b="1" spc="2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003366"/>
                </a:solidFill>
                <a:latin typeface="Arial"/>
                <a:cs typeface="Arial"/>
              </a:rPr>
              <a:t>2023-</a:t>
            </a:r>
            <a:r>
              <a:rPr sz="3200" b="1" spc="-20" dirty="0">
                <a:solidFill>
                  <a:srgbClr val="003366"/>
                </a:solidFill>
                <a:latin typeface="Arial"/>
                <a:cs typeface="Arial"/>
              </a:rPr>
              <a:t>2024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645777" y="7343647"/>
            <a:ext cx="211454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25" dirty="0">
                <a:solidFill>
                  <a:srgbClr val="FFFFFF"/>
                </a:solidFill>
                <a:latin typeface="Arial"/>
                <a:cs typeface="Arial"/>
              </a:rPr>
              <a:t>11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9145270" cy="6859270"/>
            <a:chOff x="457200" y="457200"/>
            <a:chExt cx="9145270" cy="6859270"/>
          </a:xfrm>
        </p:grpSpPr>
        <p:sp>
          <p:nvSpPr>
            <p:cNvPr id="3" name="object 3"/>
            <p:cNvSpPr/>
            <p:nvPr/>
          </p:nvSpPr>
          <p:spPr>
            <a:xfrm>
              <a:off x="457200" y="457200"/>
              <a:ext cx="9144000" cy="228600"/>
            </a:xfrm>
            <a:custGeom>
              <a:avLst/>
              <a:gdLst/>
              <a:ahLst/>
              <a:cxnLst/>
              <a:rect l="l" t="t" r="r" b="b"/>
              <a:pathLst>
                <a:path w="9144000" h="228600">
                  <a:moveTo>
                    <a:pt x="91440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9144000" y="2286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A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64058" y="464058"/>
              <a:ext cx="9131935" cy="6845934"/>
            </a:xfrm>
            <a:custGeom>
              <a:avLst/>
              <a:gdLst/>
              <a:ahLst/>
              <a:cxnLst/>
              <a:rect l="l" t="t" r="r" b="b"/>
              <a:pathLst>
                <a:path w="9131935" h="6845934">
                  <a:moveTo>
                    <a:pt x="0" y="6845554"/>
                  </a:moveTo>
                  <a:lnTo>
                    <a:pt x="9131554" y="6845554"/>
                  </a:lnTo>
                  <a:lnTo>
                    <a:pt x="9131554" y="0"/>
                  </a:lnTo>
                  <a:lnTo>
                    <a:pt x="0" y="0"/>
                  </a:lnTo>
                  <a:lnTo>
                    <a:pt x="0" y="6845554"/>
                  </a:lnTo>
                  <a:close/>
                </a:path>
              </a:pathLst>
            </a:custGeom>
            <a:ln w="129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466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solidFill>
                  <a:srgbClr val="003164"/>
                </a:solidFill>
              </a:rPr>
              <a:t>SY2023-</a:t>
            </a:r>
            <a:r>
              <a:rPr sz="3000" dirty="0">
                <a:solidFill>
                  <a:srgbClr val="003164"/>
                </a:solidFill>
              </a:rPr>
              <a:t>24</a:t>
            </a:r>
            <a:r>
              <a:rPr sz="3000" spc="-20" dirty="0">
                <a:solidFill>
                  <a:srgbClr val="003164"/>
                </a:solidFill>
              </a:rPr>
              <a:t> </a:t>
            </a:r>
            <a:r>
              <a:rPr sz="3000" dirty="0">
                <a:solidFill>
                  <a:srgbClr val="003164"/>
                </a:solidFill>
              </a:rPr>
              <a:t>Foundation</a:t>
            </a:r>
            <a:r>
              <a:rPr sz="3000" spc="45" dirty="0">
                <a:solidFill>
                  <a:srgbClr val="003164"/>
                </a:solidFill>
              </a:rPr>
              <a:t> </a:t>
            </a:r>
            <a:r>
              <a:rPr sz="3000" spc="-25" dirty="0">
                <a:solidFill>
                  <a:srgbClr val="003164"/>
                </a:solidFill>
              </a:rPr>
              <a:t>Aid</a:t>
            </a:r>
            <a:endParaRPr sz="3000"/>
          </a:p>
        </p:txBody>
      </p:sp>
      <p:sp>
        <p:nvSpPr>
          <p:cNvPr id="6" name="object 6"/>
          <p:cNvSpPr txBox="1"/>
          <p:nvPr/>
        </p:nvSpPr>
        <p:spPr>
          <a:xfrm>
            <a:off x="678281" y="1876425"/>
            <a:ext cx="8441055" cy="3928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</a:pPr>
            <a:r>
              <a:rPr sz="2400" spc="350" dirty="0">
                <a:latin typeface="Arial"/>
                <a:cs typeface="Arial"/>
              </a:rPr>
              <a:t>vIn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NYS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FY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2022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Enacted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Budget,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state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committed</a:t>
            </a:r>
            <a:r>
              <a:rPr sz="2400" spc="-25" dirty="0">
                <a:latin typeface="Arial"/>
                <a:cs typeface="Arial"/>
              </a:rPr>
              <a:t> to </a:t>
            </a:r>
            <a:r>
              <a:rPr sz="2400" dirty="0">
                <a:latin typeface="Arial"/>
                <a:cs typeface="Arial"/>
              </a:rPr>
              <a:t>fully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funding the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Foundation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Aid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formula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over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3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years.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FY </a:t>
            </a:r>
            <a:r>
              <a:rPr sz="2400" dirty="0">
                <a:latin typeface="Arial"/>
                <a:cs typeface="Arial"/>
              </a:rPr>
              <a:t>2024 is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final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year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phase-</a:t>
            </a:r>
            <a:r>
              <a:rPr sz="2400" spc="-25" dirty="0">
                <a:latin typeface="Arial"/>
                <a:cs typeface="Arial"/>
              </a:rPr>
              <a:t>in.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 marL="299085" marR="628015" indent="-287020">
              <a:lnSpc>
                <a:spcPct val="100000"/>
              </a:lnSpc>
              <a:spcBef>
                <a:spcPts val="2175"/>
              </a:spcBef>
            </a:pPr>
            <a:r>
              <a:rPr sz="2400" spc="350" dirty="0">
                <a:latin typeface="Arial"/>
                <a:cs typeface="Arial"/>
              </a:rPr>
              <a:t>vAs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previously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committed,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NYC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has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fully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funded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FSF </a:t>
            </a:r>
            <a:r>
              <a:rPr sz="2400" dirty="0">
                <a:latin typeface="Arial"/>
                <a:cs typeface="Arial"/>
              </a:rPr>
              <a:t>formula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with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added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Foundation Aid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FY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2023.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 marL="299085" marR="372110" indent="-287020">
              <a:lnSpc>
                <a:spcPct val="100000"/>
              </a:lnSpc>
              <a:spcBef>
                <a:spcPts val="2180"/>
              </a:spcBef>
            </a:pPr>
            <a:r>
              <a:rPr sz="2400" spc="350" dirty="0">
                <a:latin typeface="Arial"/>
                <a:cs typeface="Arial"/>
              </a:rPr>
              <a:t>vIn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FY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2024,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Foundation Aid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will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increase by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5.5%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or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$493 </a:t>
            </a:r>
            <a:r>
              <a:rPr sz="2400" dirty="0">
                <a:latin typeface="Arial"/>
                <a:cs typeface="Arial"/>
              </a:rPr>
              <a:t>million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over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FY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2023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Foundation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Aid.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85800" y="6813804"/>
            <a:ext cx="8915400" cy="403860"/>
            <a:chOff x="685800" y="6813804"/>
            <a:chExt cx="8915400" cy="403860"/>
          </a:xfrm>
        </p:grpSpPr>
        <p:sp>
          <p:nvSpPr>
            <p:cNvPr id="8" name="object 8"/>
            <p:cNvSpPr/>
            <p:nvPr/>
          </p:nvSpPr>
          <p:spPr>
            <a:xfrm>
              <a:off x="3200400" y="6836664"/>
              <a:ext cx="6400800" cy="381000"/>
            </a:xfrm>
            <a:custGeom>
              <a:avLst/>
              <a:gdLst/>
              <a:ahLst/>
              <a:cxnLst/>
              <a:rect l="l" t="t" r="r" b="b"/>
              <a:pathLst>
                <a:path w="6400800" h="381000">
                  <a:moveTo>
                    <a:pt x="64008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6400800" y="381000"/>
                  </a:lnTo>
                  <a:lnTo>
                    <a:pt x="640080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800" y="6813804"/>
              <a:ext cx="2132076" cy="40233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999232" y="6836664"/>
              <a:ext cx="422275" cy="381000"/>
            </a:xfrm>
            <a:custGeom>
              <a:avLst/>
              <a:gdLst/>
              <a:ahLst/>
              <a:cxnLst/>
              <a:rect l="l" t="t" r="r" b="b"/>
              <a:pathLst>
                <a:path w="422275" h="381000">
                  <a:moveTo>
                    <a:pt x="211455" y="0"/>
                  </a:moveTo>
                  <a:lnTo>
                    <a:pt x="162813" y="5029"/>
                  </a:lnTo>
                  <a:lnTo>
                    <a:pt x="118363" y="19367"/>
                  </a:lnTo>
                  <a:lnTo>
                    <a:pt x="78993" y="41871"/>
                  </a:lnTo>
                  <a:lnTo>
                    <a:pt x="46355" y="71374"/>
                  </a:lnTo>
                  <a:lnTo>
                    <a:pt x="21462" y="106743"/>
                  </a:lnTo>
                  <a:lnTo>
                    <a:pt x="5587" y="146837"/>
                  </a:lnTo>
                  <a:lnTo>
                    <a:pt x="0" y="190500"/>
                  </a:lnTo>
                  <a:lnTo>
                    <a:pt x="5587" y="234162"/>
                  </a:lnTo>
                  <a:lnTo>
                    <a:pt x="21462" y="274256"/>
                  </a:lnTo>
                  <a:lnTo>
                    <a:pt x="46355" y="309626"/>
                  </a:lnTo>
                  <a:lnTo>
                    <a:pt x="78993" y="339128"/>
                  </a:lnTo>
                  <a:lnTo>
                    <a:pt x="118363" y="361619"/>
                  </a:lnTo>
                  <a:lnTo>
                    <a:pt x="162813" y="375958"/>
                  </a:lnTo>
                  <a:lnTo>
                    <a:pt x="211455" y="381000"/>
                  </a:lnTo>
                  <a:lnTo>
                    <a:pt x="259715" y="375958"/>
                  </a:lnTo>
                  <a:lnTo>
                    <a:pt x="304165" y="361619"/>
                  </a:lnTo>
                  <a:lnTo>
                    <a:pt x="343281" y="339128"/>
                  </a:lnTo>
                  <a:lnTo>
                    <a:pt x="375919" y="309626"/>
                  </a:lnTo>
                  <a:lnTo>
                    <a:pt x="400684" y="274256"/>
                  </a:lnTo>
                  <a:lnTo>
                    <a:pt x="416559" y="234162"/>
                  </a:lnTo>
                  <a:lnTo>
                    <a:pt x="422147" y="190500"/>
                  </a:lnTo>
                  <a:lnTo>
                    <a:pt x="416559" y="146837"/>
                  </a:lnTo>
                  <a:lnTo>
                    <a:pt x="400684" y="106743"/>
                  </a:lnTo>
                  <a:lnTo>
                    <a:pt x="375919" y="71374"/>
                  </a:lnTo>
                  <a:lnTo>
                    <a:pt x="343281" y="41871"/>
                  </a:lnTo>
                  <a:lnTo>
                    <a:pt x="304165" y="19367"/>
                  </a:lnTo>
                  <a:lnTo>
                    <a:pt x="259715" y="5029"/>
                  </a:lnTo>
                  <a:lnTo>
                    <a:pt x="211455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236075" y="6952090"/>
            <a:ext cx="2597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12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9145270" cy="6859270"/>
            <a:chOff x="457200" y="457200"/>
            <a:chExt cx="9145270" cy="6859270"/>
          </a:xfrm>
        </p:grpSpPr>
        <p:sp>
          <p:nvSpPr>
            <p:cNvPr id="3" name="object 3"/>
            <p:cNvSpPr/>
            <p:nvPr/>
          </p:nvSpPr>
          <p:spPr>
            <a:xfrm>
              <a:off x="457200" y="457200"/>
              <a:ext cx="9144000" cy="228600"/>
            </a:xfrm>
            <a:custGeom>
              <a:avLst/>
              <a:gdLst/>
              <a:ahLst/>
              <a:cxnLst/>
              <a:rect l="l" t="t" r="r" b="b"/>
              <a:pathLst>
                <a:path w="9144000" h="228600">
                  <a:moveTo>
                    <a:pt x="91440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9144000" y="2286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A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64058" y="464058"/>
              <a:ext cx="9131935" cy="6845934"/>
            </a:xfrm>
            <a:custGeom>
              <a:avLst/>
              <a:gdLst/>
              <a:ahLst/>
              <a:cxnLst/>
              <a:rect l="l" t="t" r="r" b="b"/>
              <a:pathLst>
                <a:path w="9131935" h="6845934">
                  <a:moveTo>
                    <a:pt x="0" y="6845554"/>
                  </a:moveTo>
                  <a:lnTo>
                    <a:pt x="9131554" y="6845554"/>
                  </a:lnTo>
                  <a:lnTo>
                    <a:pt x="9131554" y="0"/>
                  </a:lnTo>
                  <a:lnTo>
                    <a:pt x="0" y="0"/>
                  </a:lnTo>
                  <a:lnTo>
                    <a:pt x="0" y="6845554"/>
                  </a:lnTo>
                  <a:close/>
                </a:path>
              </a:pathLst>
            </a:custGeom>
            <a:ln w="129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67685" y="691718"/>
            <a:ext cx="483171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solidFill>
                  <a:srgbClr val="003164"/>
                </a:solidFill>
              </a:rPr>
              <a:t>SY2023-</a:t>
            </a:r>
            <a:r>
              <a:rPr sz="3000" dirty="0">
                <a:solidFill>
                  <a:srgbClr val="003164"/>
                </a:solidFill>
              </a:rPr>
              <a:t>24</a:t>
            </a:r>
            <a:r>
              <a:rPr sz="3000" spc="-20" dirty="0">
                <a:solidFill>
                  <a:srgbClr val="003164"/>
                </a:solidFill>
              </a:rPr>
              <a:t> </a:t>
            </a:r>
            <a:r>
              <a:rPr sz="3000" dirty="0">
                <a:solidFill>
                  <a:srgbClr val="003164"/>
                </a:solidFill>
              </a:rPr>
              <a:t>Foundation</a:t>
            </a:r>
            <a:r>
              <a:rPr sz="3000" spc="45" dirty="0">
                <a:solidFill>
                  <a:srgbClr val="003164"/>
                </a:solidFill>
              </a:rPr>
              <a:t> </a:t>
            </a:r>
            <a:r>
              <a:rPr sz="3000" spc="-25" dirty="0">
                <a:solidFill>
                  <a:srgbClr val="003164"/>
                </a:solidFill>
              </a:rPr>
              <a:t>Aid</a:t>
            </a:r>
            <a:endParaRPr sz="3000"/>
          </a:p>
        </p:txBody>
      </p:sp>
      <p:sp>
        <p:nvSpPr>
          <p:cNvPr id="6" name="object 6"/>
          <p:cNvSpPr txBox="1"/>
          <p:nvPr/>
        </p:nvSpPr>
        <p:spPr>
          <a:xfrm>
            <a:off x="735888" y="1402207"/>
            <a:ext cx="8371205" cy="5330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67005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Of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total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increase,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first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3%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increase,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or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$268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million,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may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be</a:t>
            </a:r>
            <a:r>
              <a:rPr sz="2000" spc="-20" dirty="0">
                <a:latin typeface="Arial"/>
                <a:cs typeface="Arial"/>
              </a:rPr>
              <a:t> used </a:t>
            </a:r>
            <a:r>
              <a:rPr sz="2000" dirty="0">
                <a:latin typeface="Arial"/>
                <a:cs typeface="Arial"/>
              </a:rPr>
              <a:t>flexibly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address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needs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NYC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Public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Schools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communities.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In </a:t>
            </a:r>
            <a:r>
              <a:rPr sz="2000" dirty="0">
                <a:latin typeface="Arial"/>
                <a:cs typeface="Arial"/>
              </a:rPr>
              <a:t>SY2024,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it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will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allocated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follows:</a:t>
            </a:r>
            <a:endParaRPr sz="2000">
              <a:latin typeface="Arial"/>
              <a:cs typeface="Arial"/>
            </a:endParaRPr>
          </a:p>
          <a:p>
            <a:pPr marL="583565" marR="19685" indent="-285115">
              <a:lnSpc>
                <a:spcPct val="100000"/>
              </a:lnSpc>
              <a:spcBef>
                <a:spcPts val="1205"/>
              </a:spcBef>
            </a:pPr>
            <a:r>
              <a:rPr sz="1800" spc="700" dirty="0">
                <a:latin typeface="Arial"/>
                <a:cs typeface="Arial"/>
              </a:rPr>
              <a:t>v</a:t>
            </a:r>
            <a:r>
              <a:rPr sz="1800" spc="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$120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million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will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used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support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new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FSF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weights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that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will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provide </a:t>
            </a:r>
            <a:r>
              <a:rPr sz="1800" dirty="0">
                <a:latin typeface="Arial"/>
                <a:cs typeface="Arial"/>
              </a:rPr>
              <a:t>targeted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funding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schools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with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students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temporary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housing and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with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high </a:t>
            </a:r>
            <a:r>
              <a:rPr sz="1800" dirty="0">
                <a:latin typeface="Arial"/>
                <a:cs typeface="Arial"/>
              </a:rPr>
              <a:t>concentrations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students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with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additional</a:t>
            </a:r>
            <a:r>
              <a:rPr sz="1800" spc="-10" dirty="0">
                <a:latin typeface="Arial"/>
                <a:cs typeface="Arial"/>
              </a:rPr>
              <a:t> needs.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1200"/>
              </a:spcBef>
            </a:pPr>
            <a:r>
              <a:rPr sz="1800" spc="700" dirty="0">
                <a:latin typeface="Arial"/>
                <a:cs typeface="Arial"/>
              </a:rPr>
              <a:t>v</a:t>
            </a:r>
            <a:r>
              <a:rPr sz="1800" spc="1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$100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million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will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used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support the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increase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mandated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Charter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Tuition</a:t>
            </a:r>
            <a:endParaRPr sz="1800">
              <a:latin typeface="Arial"/>
              <a:cs typeface="Arial"/>
            </a:endParaRPr>
          </a:p>
          <a:p>
            <a:pPr marL="583565">
              <a:lnSpc>
                <a:spcPct val="100000"/>
              </a:lnSpc>
            </a:pPr>
            <a:r>
              <a:rPr sz="1800" spc="-10" dirty="0">
                <a:latin typeface="Arial"/>
                <a:cs typeface="Arial"/>
              </a:rPr>
              <a:t>costs.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1205"/>
              </a:spcBef>
            </a:pPr>
            <a:r>
              <a:rPr sz="1800" spc="700" dirty="0">
                <a:latin typeface="Arial"/>
                <a:cs typeface="Arial"/>
              </a:rPr>
              <a:t>v</a:t>
            </a:r>
            <a:r>
              <a:rPr sz="1800" spc="10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$48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million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will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support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growth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special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ed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costs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new</a:t>
            </a:r>
            <a:r>
              <a:rPr sz="1800" spc="-10" dirty="0">
                <a:latin typeface="Arial"/>
                <a:cs typeface="Arial"/>
              </a:rPr>
              <a:t> schools.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50">
              <a:latin typeface="Arial"/>
              <a:cs typeface="Arial"/>
            </a:endParaRPr>
          </a:p>
          <a:p>
            <a:pPr marL="12700" marR="4191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The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Foundation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Aid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that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is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more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than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3%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above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prior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year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restricted </a:t>
            </a:r>
            <a:r>
              <a:rPr sz="2000" dirty="0">
                <a:latin typeface="Arial"/>
                <a:cs typeface="Arial"/>
              </a:rPr>
              <a:t>and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must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used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for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purposes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eligible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under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C4E,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which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separately addressed.</a:t>
            </a:r>
            <a:endParaRPr sz="2000">
              <a:latin typeface="Arial"/>
              <a:cs typeface="Arial"/>
            </a:endParaRPr>
          </a:p>
          <a:p>
            <a:pPr marL="12700" marR="28575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Arial"/>
                <a:cs typeface="Arial"/>
              </a:rPr>
              <a:t>Please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send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questions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comments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on the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use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foundation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aid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for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this </a:t>
            </a:r>
            <a:r>
              <a:rPr sz="2000" dirty="0">
                <a:latin typeface="Arial"/>
                <a:cs typeface="Arial"/>
              </a:rPr>
              <a:t>school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year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by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June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30,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2023: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u="sng" spc="-10" dirty="0">
                <a:solidFill>
                  <a:srgbClr val="6499CC"/>
                </a:solidFill>
                <a:uFill>
                  <a:solidFill>
                    <a:srgbClr val="6499CC"/>
                  </a:solidFill>
                </a:uFill>
                <a:latin typeface="Arial"/>
                <a:cs typeface="Arial"/>
                <a:hlinkClick r:id="rId2"/>
              </a:rPr>
              <a:t>foundationaid@schools.nyc.gov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85800" y="6813804"/>
            <a:ext cx="8915400" cy="403860"/>
            <a:chOff x="685800" y="6813804"/>
            <a:chExt cx="8915400" cy="403860"/>
          </a:xfrm>
        </p:grpSpPr>
        <p:sp>
          <p:nvSpPr>
            <p:cNvPr id="8" name="object 8"/>
            <p:cNvSpPr/>
            <p:nvPr/>
          </p:nvSpPr>
          <p:spPr>
            <a:xfrm>
              <a:off x="3200400" y="6836664"/>
              <a:ext cx="6400800" cy="381000"/>
            </a:xfrm>
            <a:custGeom>
              <a:avLst/>
              <a:gdLst/>
              <a:ahLst/>
              <a:cxnLst/>
              <a:rect l="l" t="t" r="r" b="b"/>
              <a:pathLst>
                <a:path w="6400800" h="381000">
                  <a:moveTo>
                    <a:pt x="64008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6400800" y="381000"/>
                  </a:lnTo>
                  <a:lnTo>
                    <a:pt x="640080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800" y="6813804"/>
              <a:ext cx="2132076" cy="40233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999232" y="6836664"/>
              <a:ext cx="422275" cy="381000"/>
            </a:xfrm>
            <a:custGeom>
              <a:avLst/>
              <a:gdLst/>
              <a:ahLst/>
              <a:cxnLst/>
              <a:rect l="l" t="t" r="r" b="b"/>
              <a:pathLst>
                <a:path w="422275" h="381000">
                  <a:moveTo>
                    <a:pt x="211455" y="0"/>
                  </a:moveTo>
                  <a:lnTo>
                    <a:pt x="162813" y="5029"/>
                  </a:lnTo>
                  <a:lnTo>
                    <a:pt x="118363" y="19367"/>
                  </a:lnTo>
                  <a:lnTo>
                    <a:pt x="78993" y="41871"/>
                  </a:lnTo>
                  <a:lnTo>
                    <a:pt x="46355" y="71374"/>
                  </a:lnTo>
                  <a:lnTo>
                    <a:pt x="21462" y="106743"/>
                  </a:lnTo>
                  <a:lnTo>
                    <a:pt x="5587" y="146837"/>
                  </a:lnTo>
                  <a:lnTo>
                    <a:pt x="0" y="190500"/>
                  </a:lnTo>
                  <a:lnTo>
                    <a:pt x="5587" y="234162"/>
                  </a:lnTo>
                  <a:lnTo>
                    <a:pt x="21462" y="274256"/>
                  </a:lnTo>
                  <a:lnTo>
                    <a:pt x="46355" y="309626"/>
                  </a:lnTo>
                  <a:lnTo>
                    <a:pt x="78993" y="339128"/>
                  </a:lnTo>
                  <a:lnTo>
                    <a:pt x="118363" y="361619"/>
                  </a:lnTo>
                  <a:lnTo>
                    <a:pt x="162813" y="375958"/>
                  </a:lnTo>
                  <a:lnTo>
                    <a:pt x="211455" y="381000"/>
                  </a:lnTo>
                  <a:lnTo>
                    <a:pt x="259715" y="375958"/>
                  </a:lnTo>
                  <a:lnTo>
                    <a:pt x="304165" y="361619"/>
                  </a:lnTo>
                  <a:lnTo>
                    <a:pt x="343281" y="339128"/>
                  </a:lnTo>
                  <a:lnTo>
                    <a:pt x="375919" y="309626"/>
                  </a:lnTo>
                  <a:lnTo>
                    <a:pt x="400684" y="274256"/>
                  </a:lnTo>
                  <a:lnTo>
                    <a:pt x="416559" y="234162"/>
                  </a:lnTo>
                  <a:lnTo>
                    <a:pt x="422147" y="190500"/>
                  </a:lnTo>
                  <a:lnTo>
                    <a:pt x="416559" y="146837"/>
                  </a:lnTo>
                  <a:lnTo>
                    <a:pt x="400684" y="106743"/>
                  </a:lnTo>
                  <a:lnTo>
                    <a:pt x="375919" y="71374"/>
                  </a:lnTo>
                  <a:lnTo>
                    <a:pt x="343281" y="41871"/>
                  </a:lnTo>
                  <a:lnTo>
                    <a:pt x="304165" y="19367"/>
                  </a:lnTo>
                  <a:lnTo>
                    <a:pt x="259715" y="5029"/>
                  </a:lnTo>
                  <a:lnTo>
                    <a:pt x="211455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236075" y="6952090"/>
            <a:ext cx="2597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13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455" y="5016500"/>
            <a:ext cx="8813800" cy="1062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STATE</a:t>
            </a:r>
            <a:r>
              <a:rPr sz="3600" spc="-75" dirty="0"/>
              <a:t> </a:t>
            </a:r>
            <a:r>
              <a:rPr sz="3600" dirty="0"/>
              <a:t>CONTRACTS</a:t>
            </a:r>
            <a:r>
              <a:rPr sz="3600" spc="-100" dirty="0"/>
              <a:t> </a:t>
            </a:r>
            <a:r>
              <a:rPr sz="3600" dirty="0"/>
              <a:t>FOR</a:t>
            </a:r>
            <a:r>
              <a:rPr sz="3600" spc="-75" dirty="0"/>
              <a:t> </a:t>
            </a:r>
            <a:r>
              <a:rPr sz="3600" spc="-10" dirty="0"/>
              <a:t>EXCELLENCE</a:t>
            </a:r>
            <a:endParaRPr sz="36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200" dirty="0"/>
              <a:t>SY</a:t>
            </a:r>
            <a:r>
              <a:rPr sz="3200" spc="20" dirty="0"/>
              <a:t> </a:t>
            </a:r>
            <a:r>
              <a:rPr sz="3200" spc="-10" dirty="0"/>
              <a:t>2023-</a:t>
            </a:r>
            <a:r>
              <a:rPr sz="3200" spc="-20" dirty="0"/>
              <a:t>2024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9645777" y="7343647"/>
            <a:ext cx="211454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25" dirty="0">
                <a:solidFill>
                  <a:srgbClr val="FFFFFF"/>
                </a:solidFill>
                <a:latin typeface="Arial"/>
                <a:cs typeface="Arial"/>
              </a:rPr>
              <a:t>14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4703" y="400938"/>
            <a:ext cx="6966584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dirty="0"/>
              <a:t>Contracts</a:t>
            </a:r>
            <a:r>
              <a:rPr sz="2650" spc="-114" dirty="0"/>
              <a:t> </a:t>
            </a:r>
            <a:r>
              <a:rPr sz="2650" dirty="0"/>
              <a:t>for</a:t>
            </a:r>
            <a:r>
              <a:rPr sz="2650" spc="-100" dirty="0"/>
              <a:t> </a:t>
            </a:r>
            <a:r>
              <a:rPr sz="2650" dirty="0"/>
              <a:t>Excellence</a:t>
            </a:r>
            <a:r>
              <a:rPr sz="2650" spc="-110" dirty="0"/>
              <a:t> </a:t>
            </a:r>
            <a:r>
              <a:rPr sz="2650" dirty="0"/>
              <a:t>(C4E)</a:t>
            </a:r>
            <a:r>
              <a:rPr sz="2650" spc="-114" dirty="0"/>
              <a:t> </a:t>
            </a:r>
            <a:r>
              <a:rPr sz="2650" spc="-10" dirty="0"/>
              <a:t>Background</a:t>
            </a:r>
            <a:endParaRPr sz="265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185">
              <a:lnSpc>
                <a:spcPct val="100000"/>
              </a:lnSpc>
            </a:pPr>
            <a:fld id="{81D60167-4931-47E6-BA6A-407CBD079E47}" type="slidenum">
              <a:rPr sz="1000" spc="-25" dirty="0"/>
              <a:t>15</a:t>
            </a:fld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571296" y="1118082"/>
            <a:ext cx="8918575" cy="547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6390" marR="5080" indent="-314325" algn="just">
              <a:lnSpc>
                <a:spcPct val="107000"/>
              </a:lnSpc>
              <a:spcBef>
                <a:spcPts val="100"/>
              </a:spcBef>
              <a:buChar char="•"/>
              <a:tabLst>
                <a:tab pos="327025" algn="l"/>
              </a:tabLst>
            </a:pP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C4E</a:t>
            </a:r>
            <a:r>
              <a:rPr sz="2000" spc="2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legislation</a:t>
            </a:r>
            <a:r>
              <a:rPr sz="2000" spc="25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was</a:t>
            </a:r>
            <a:r>
              <a:rPr sz="2000" spc="2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established</a:t>
            </a:r>
            <a:r>
              <a:rPr sz="2000" spc="25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as</a:t>
            </a:r>
            <a:r>
              <a:rPr sz="2000" spc="2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part</a:t>
            </a:r>
            <a:r>
              <a:rPr sz="2000" spc="2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of</a:t>
            </a:r>
            <a:r>
              <a:rPr sz="2000" spc="15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the</a:t>
            </a:r>
            <a:r>
              <a:rPr sz="2000" spc="2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spc="-10" dirty="0">
                <a:solidFill>
                  <a:srgbClr val="181818"/>
                </a:solidFill>
                <a:latin typeface="Arial"/>
                <a:cs typeface="Arial"/>
              </a:rPr>
              <a:t>2007-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08</a:t>
            </a:r>
            <a:r>
              <a:rPr sz="2000" spc="2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Enacted</a:t>
            </a:r>
            <a:r>
              <a:rPr sz="2000" spc="25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spc="-10" dirty="0">
                <a:solidFill>
                  <a:srgbClr val="181818"/>
                </a:solidFill>
                <a:latin typeface="Arial"/>
                <a:cs typeface="Arial"/>
              </a:rPr>
              <a:t>State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Budget</a:t>
            </a:r>
            <a:r>
              <a:rPr sz="2000" spc="8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under</a:t>
            </a:r>
            <a:r>
              <a:rPr sz="2000" spc="9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Foundation</a:t>
            </a:r>
            <a:r>
              <a:rPr sz="2000" spc="9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Aid</a:t>
            </a:r>
            <a:r>
              <a:rPr sz="2000" spc="10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and</a:t>
            </a:r>
            <a:r>
              <a:rPr sz="2000" spc="9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requires</a:t>
            </a:r>
            <a:r>
              <a:rPr sz="2000" spc="11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that</a:t>
            </a:r>
            <a:r>
              <a:rPr sz="2000" spc="9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a</a:t>
            </a:r>
            <a:r>
              <a:rPr sz="2000" spc="10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portion</a:t>
            </a:r>
            <a:r>
              <a:rPr sz="2000" spc="11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of</a:t>
            </a:r>
            <a:r>
              <a:rPr sz="2000" spc="10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Foundation</a:t>
            </a:r>
            <a:r>
              <a:rPr sz="2000" spc="10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181818"/>
                </a:solidFill>
                <a:latin typeface="Arial"/>
                <a:cs typeface="Arial"/>
              </a:rPr>
              <a:t>Aid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be</a:t>
            </a:r>
            <a:r>
              <a:rPr sz="2000" spc="2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used</a:t>
            </a:r>
            <a:r>
              <a:rPr sz="2000" spc="15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for</a:t>
            </a:r>
            <a:r>
              <a:rPr sz="2000" spc="2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specific</a:t>
            </a:r>
            <a:r>
              <a:rPr sz="2000" spc="2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restricted</a:t>
            </a:r>
            <a:r>
              <a:rPr sz="2000" spc="2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purposes.</a:t>
            </a:r>
            <a:r>
              <a:rPr sz="2000" spc="15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C4E</a:t>
            </a:r>
            <a:r>
              <a:rPr sz="2000" spc="15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requires</a:t>
            </a:r>
            <a:r>
              <a:rPr sz="2000" spc="25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that</a:t>
            </a:r>
            <a:r>
              <a:rPr sz="2000" spc="15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funding</a:t>
            </a:r>
            <a:r>
              <a:rPr sz="2000" spc="25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spc="-25" dirty="0">
                <a:solidFill>
                  <a:srgbClr val="181818"/>
                </a:solidFill>
                <a:latin typeface="Arial"/>
                <a:cs typeface="Arial"/>
              </a:rPr>
              <a:t>be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allocated</a:t>
            </a:r>
            <a:r>
              <a:rPr sz="2000" spc="10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toward</a:t>
            </a:r>
            <a:r>
              <a:rPr sz="2000" spc="11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specific</a:t>
            </a:r>
            <a:r>
              <a:rPr sz="2000" spc="11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programs</a:t>
            </a:r>
            <a:r>
              <a:rPr sz="2000" spc="105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that</a:t>
            </a:r>
            <a:r>
              <a:rPr sz="2000" spc="10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raise</a:t>
            </a:r>
            <a:r>
              <a:rPr sz="2000" spc="11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the</a:t>
            </a:r>
            <a:r>
              <a:rPr sz="2000" spc="105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achievement</a:t>
            </a:r>
            <a:r>
              <a:rPr sz="2000" spc="11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of</a:t>
            </a:r>
            <a:r>
              <a:rPr sz="2000" spc="105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spc="-25" dirty="0">
                <a:solidFill>
                  <a:srgbClr val="181818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students</a:t>
            </a:r>
            <a:r>
              <a:rPr sz="2000" spc="44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with</a:t>
            </a:r>
            <a:r>
              <a:rPr sz="2000" spc="43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the</a:t>
            </a:r>
            <a:r>
              <a:rPr sz="2000" spc="434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greatest</a:t>
            </a:r>
            <a:r>
              <a:rPr sz="2000" spc="43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educational</a:t>
            </a:r>
            <a:r>
              <a:rPr sz="2000" spc="45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need</a:t>
            </a:r>
            <a:r>
              <a:rPr sz="2000" spc="44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including,</a:t>
            </a:r>
            <a:r>
              <a:rPr sz="2000" spc="44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but</a:t>
            </a:r>
            <a:r>
              <a:rPr sz="2000" spc="43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not</a:t>
            </a:r>
            <a:r>
              <a:rPr sz="2000" spc="44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limited</a:t>
            </a:r>
            <a:r>
              <a:rPr sz="2000" spc="44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181818"/>
                </a:solidFill>
                <a:latin typeface="Arial"/>
                <a:cs typeface="Arial"/>
              </a:rPr>
              <a:t>to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those</a:t>
            </a:r>
            <a:r>
              <a:rPr sz="2000" spc="-15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students</a:t>
            </a:r>
            <a:r>
              <a:rPr sz="2000" spc="-1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with</a:t>
            </a:r>
            <a:r>
              <a:rPr sz="2000" spc="-1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limited</a:t>
            </a:r>
            <a:r>
              <a:rPr sz="2000" spc="-1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English</a:t>
            </a:r>
            <a:r>
              <a:rPr sz="2000" spc="-1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proficiency,</a:t>
            </a:r>
            <a:r>
              <a:rPr sz="2000" spc="-2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students</a:t>
            </a:r>
            <a:r>
              <a:rPr sz="2000" spc="-5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in</a:t>
            </a:r>
            <a:r>
              <a:rPr sz="2000" spc="-1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poverty</a:t>
            </a:r>
            <a:r>
              <a:rPr sz="2000" spc="-20" dirty="0">
                <a:solidFill>
                  <a:srgbClr val="181818"/>
                </a:solidFill>
                <a:latin typeface="Arial"/>
                <a:cs typeface="Arial"/>
              </a:rPr>
              <a:t>  </a:t>
            </a:r>
            <a:r>
              <a:rPr sz="2000" spc="-25" dirty="0">
                <a:solidFill>
                  <a:srgbClr val="181818"/>
                </a:solidFill>
                <a:latin typeface="Arial"/>
                <a:cs typeface="Arial"/>
              </a:rPr>
              <a:t>and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students</a:t>
            </a:r>
            <a:r>
              <a:rPr sz="2000" spc="-5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with</a:t>
            </a:r>
            <a:r>
              <a:rPr sz="2000" spc="-1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81818"/>
                </a:solidFill>
                <a:latin typeface="Arial"/>
                <a:cs typeface="Arial"/>
              </a:rPr>
              <a:t>disabilities.</a:t>
            </a:r>
            <a:endParaRPr sz="2000">
              <a:latin typeface="Arial"/>
              <a:cs typeface="Arial"/>
            </a:endParaRPr>
          </a:p>
          <a:p>
            <a:pPr marL="326390" marR="6985" indent="-314325" algn="just">
              <a:lnSpc>
                <a:spcPct val="107000"/>
              </a:lnSpc>
              <a:spcBef>
                <a:spcPts val="900"/>
              </a:spcBef>
              <a:buChar char="•"/>
              <a:tabLst>
                <a:tab pos="327025" algn="l"/>
              </a:tabLst>
            </a:pP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Funding</a:t>
            </a:r>
            <a:r>
              <a:rPr sz="2000" spc="13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allocated</a:t>
            </a:r>
            <a:r>
              <a:rPr sz="2000" spc="14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pursuant</a:t>
            </a:r>
            <a:r>
              <a:rPr sz="2000" spc="14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to</a:t>
            </a:r>
            <a:r>
              <a:rPr sz="2000" spc="13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C4E</a:t>
            </a:r>
            <a:r>
              <a:rPr sz="2000" spc="14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is</a:t>
            </a:r>
            <a:r>
              <a:rPr sz="2000" spc="14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required</a:t>
            </a:r>
            <a:r>
              <a:rPr sz="2000" spc="14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to</a:t>
            </a:r>
            <a:r>
              <a:rPr sz="2000" spc="13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be</a:t>
            </a:r>
            <a:r>
              <a:rPr sz="2000" spc="12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spent</a:t>
            </a:r>
            <a:r>
              <a:rPr sz="2000" spc="14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on</a:t>
            </a:r>
            <a:r>
              <a:rPr sz="2000" spc="15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the</a:t>
            </a:r>
            <a:r>
              <a:rPr sz="2000" spc="14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81818"/>
                </a:solidFill>
                <a:latin typeface="Arial"/>
                <a:cs typeface="Arial"/>
              </a:rPr>
              <a:t>following </a:t>
            </a:r>
            <a:r>
              <a:rPr sz="2000" dirty="0">
                <a:solidFill>
                  <a:srgbClr val="181818"/>
                </a:solidFill>
                <a:latin typeface="Arial"/>
                <a:cs typeface="Arial"/>
              </a:rPr>
              <a:t>program</a:t>
            </a:r>
            <a:r>
              <a:rPr sz="2000" spc="-5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81818"/>
                </a:solidFill>
                <a:latin typeface="Arial"/>
                <a:cs typeface="Arial"/>
              </a:rPr>
              <a:t>initiatives:</a:t>
            </a:r>
            <a:endParaRPr sz="2000">
              <a:latin typeface="Arial"/>
              <a:cs typeface="Arial"/>
            </a:endParaRPr>
          </a:p>
          <a:p>
            <a:pPr marL="1396365" lvl="1" indent="-379095" algn="just">
              <a:lnSpc>
                <a:spcPct val="100000"/>
              </a:lnSpc>
              <a:spcBef>
                <a:spcPts val="1065"/>
              </a:spcBef>
              <a:buAutoNum type="arabicPeriod"/>
              <a:tabLst>
                <a:tab pos="1397000" algn="l"/>
              </a:tabLst>
            </a:pPr>
            <a:r>
              <a:rPr sz="1750" dirty="0">
                <a:solidFill>
                  <a:srgbClr val="181818"/>
                </a:solidFill>
                <a:latin typeface="Arial"/>
                <a:cs typeface="Arial"/>
              </a:rPr>
              <a:t>Additional</a:t>
            </a:r>
            <a:r>
              <a:rPr sz="1750" spc="-2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181818"/>
                </a:solidFill>
                <a:latin typeface="Arial"/>
                <a:cs typeface="Arial"/>
              </a:rPr>
              <a:t>Instructional</a:t>
            </a:r>
            <a:r>
              <a:rPr sz="1750" spc="-2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181818"/>
                </a:solidFill>
                <a:latin typeface="Arial"/>
                <a:cs typeface="Arial"/>
              </a:rPr>
              <a:t>Time,</a:t>
            </a:r>
            <a:r>
              <a:rPr sz="1750" spc="-1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181818"/>
                </a:solidFill>
                <a:latin typeface="Arial"/>
                <a:cs typeface="Arial"/>
              </a:rPr>
              <a:t>“Time</a:t>
            </a:r>
            <a:r>
              <a:rPr sz="1750" spc="-2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181818"/>
                </a:solidFill>
                <a:latin typeface="Arial"/>
                <a:cs typeface="Arial"/>
              </a:rPr>
              <a:t>on</a:t>
            </a:r>
            <a:r>
              <a:rPr sz="1750" spc="-2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181818"/>
                </a:solidFill>
                <a:latin typeface="Arial"/>
                <a:cs typeface="Arial"/>
              </a:rPr>
              <a:t>Task”</a:t>
            </a:r>
            <a:endParaRPr sz="1750">
              <a:latin typeface="Arial"/>
              <a:cs typeface="Arial"/>
            </a:endParaRPr>
          </a:p>
          <a:p>
            <a:pPr marL="1396365" lvl="1" indent="-379095">
              <a:lnSpc>
                <a:spcPct val="100000"/>
              </a:lnSpc>
              <a:spcBef>
                <a:spcPts val="1055"/>
              </a:spcBef>
              <a:buAutoNum type="arabicPeriod"/>
              <a:tabLst>
                <a:tab pos="1396365" algn="l"/>
                <a:tab pos="1397000" algn="l"/>
              </a:tabLst>
            </a:pPr>
            <a:r>
              <a:rPr sz="1750" dirty="0">
                <a:solidFill>
                  <a:srgbClr val="181818"/>
                </a:solidFill>
                <a:latin typeface="Arial"/>
                <a:cs typeface="Arial"/>
              </a:rPr>
              <a:t>Model</a:t>
            </a:r>
            <a:r>
              <a:rPr sz="1750" spc="-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181818"/>
                </a:solidFill>
                <a:latin typeface="Arial"/>
                <a:cs typeface="Arial"/>
              </a:rPr>
              <a:t>Programs</a:t>
            </a:r>
            <a:r>
              <a:rPr sz="1750" spc="-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181818"/>
                </a:solidFill>
                <a:latin typeface="Arial"/>
                <a:cs typeface="Arial"/>
              </a:rPr>
              <a:t>for</a:t>
            </a:r>
            <a:r>
              <a:rPr sz="1750" spc="-1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181818"/>
                </a:solidFill>
                <a:latin typeface="Arial"/>
                <a:cs typeface="Arial"/>
              </a:rPr>
              <a:t>Multilingual</a:t>
            </a:r>
            <a:r>
              <a:rPr sz="1750" spc="1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181818"/>
                </a:solidFill>
                <a:latin typeface="Arial"/>
                <a:cs typeface="Arial"/>
              </a:rPr>
              <a:t>Learners</a:t>
            </a:r>
            <a:endParaRPr sz="1750">
              <a:latin typeface="Arial"/>
              <a:cs typeface="Arial"/>
            </a:endParaRPr>
          </a:p>
          <a:p>
            <a:pPr marL="1396365" lvl="1" indent="-379095">
              <a:lnSpc>
                <a:spcPct val="100000"/>
              </a:lnSpc>
              <a:spcBef>
                <a:spcPts val="1045"/>
              </a:spcBef>
              <a:buAutoNum type="arabicPeriod"/>
              <a:tabLst>
                <a:tab pos="1396365" algn="l"/>
                <a:tab pos="1397000" algn="l"/>
              </a:tabLst>
            </a:pPr>
            <a:r>
              <a:rPr sz="1750" dirty="0">
                <a:solidFill>
                  <a:srgbClr val="181818"/>
                </a:solidFill>
                <a:latin typeface="Arial"/>
                <a:cs typeface="Arial"/>
              </a:rPr>
              <a:t>Full Day </a:t>
            </a:r>
            <a:r>
              <a:rPr sz="1750" spc="-10" dirty="0">
                <a:solidFill>
                  <a:srgbClr val="181818"/>
                </a:solidFill>
                <a:latin typeface="Arial"/>
                <a:cs typeface="Arial"/>
              </a:rPr>
              <a:t>Pre-</a:t>
            </a:r>
            <a:r>
              <a:rPr sz="1750" dirty="0">
                <a:solidFill>
                  <a:srgbClr val="181818"/>
                </a:solidFill>
                <a:latin typeface="Arial"/>
                <a:cs typeface="Arial"/>
              </a:rPr>
              <a:t>Kindergarten</a:t>
            </a:r>
            <a:r>
              <a:rPr sz="1750" spc="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181818"/>
                </a:solidFill>
                <a:latin typeface="Arial"/>
                <a:cs typeface="Arial"/>
              </a:rPr>
              <a:t>and</a:t>
            </a:r>
            <a:r>
              <a:rPr sz="1750" spc="1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181818"/>
                </a:solidFill>
                <a:latin typeface="Arial"/>
                <a:cs typeface="Arial"/>
              </a:rPr>
              <a:t>Kindergarten</a:t>
            </a:r>
            <a:endParaRPr sz="1750">
              <a:latin typeface="Arial"/>
              <a:cs typeface="Arial"/>
            </a:endParaRPr>
          </a:p>
          <a:p>
            <a:pPr marL="1396365" lvl="1" indent="-379095">
              <a:lnSpc>
                <a:spcPct val="100000"/>
              </a:lnSpc>
              <a:spcBef>
                <a:spcPts val="1045"/>
              </a:spcBef>
              <a:buAutoNum type="arabicPeriod"/>
              <a:tabLst>
                <a:tab pos="1396365" algn="l"/>
                <a:tab pos="1397000" algn="l"/>
              </a:tabLst>
            </a:pPr>
            <a:r>
              <a:rPr sz="1750" dirty="0">
                <a:solidFill>
                  <a:srgbClr val="181818"/>
                </a:solidFill>
                <a:latin typeface="Arial"/>
                <a:cs typeface="Arial"/>
              </a:rPr>
              <a:t>Class</a:t>
            </a:r>
            <a:r>
              <a:rPr sz="1750" spc="-2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181818"/>
                </a:solidFill>
                <a:latin typeface="Arial"/>
                <a:cs typeface="Arial"/>
              </a:rPr>
              <a:t>Size</a:t>
            </a:r>
            <a:r>
              <a:rPr sz="1750" spc="-1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181818"/>
                </a:solidFill>
                <a:latin typeface="Arial"/>
                <a:cs typeface="Arial"/>
              </a:rPr>
              <a:t>Reduction</a:t>
            </a:r>
            <a:endParaRPr sz="1750">
              <a:latin typeface="Arial"/>
              <a:cs typeface="Arial"/>
            </a:endParaRPr>
          </a:p>
          <a:p>
            <a:pPr marL="1396365" lvl="1" indent="-379095">
              <a:lnSpc>
                <a:spcPct val="100000"/>
              </a:lnSpc>
              <a:spcBef>
                <a:spcPts val="1045"/>
              </a:spcBef>
              <a:buAutoNum type="arabicPeriod"/>
              <a:tabLst>
                <a:tab pos="1396365" algn="l"/>
                <a:tab pos="1397000" algn="l"/>
              </a:tabLst>
            </a:pPr>
            <a:r>
              <a:rPr sz="1750" dirty="0">
                <a:solidFill>
                  <a:srgbClr val="181818"/>
                </a:solidFill>
                <a:latin typeface="Arial"/>
                <a:cs typeface="Arial"/>
              </a:rPr>
              <a:t>Teacher</a:t>
            </a:r>
            <a:r>
              <a:rPr sz="1750" spc="-1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181818"/>
                </a:solidFill>
                <a:latin typeface="Arial"/>
                <a:cs typeface="Arial"/>
              </a:rPr>
              <a:t>and</a:t>
            </a:r>
            <a:r>
              <a:rPr sz="1750" spc="-2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181818"/>
                </a:solidFill>
                <a:latin typeface="Arial"/>
                <a:cs typeface="Arial"/>
              </a:rPr>
              <a:t>Principal</a:t>
            </a:r>
            <a:r>
              <a:rPr sz="1750" spc="-1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181818"/>
                </a:solidFill>
                <a:latin typeface="Arial"/>
                <a:cs typeface="Arial"/>
              </a:rPr>
              <a:t>Quality</a:t>
            </a:r>
            <a:r>
              <a:rPr sz="1750" spc="-1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181818"/>
                </a:solidFill>
                <a:latin typeface="Arial"/>
                <a:cs typeface="Arial"/>
              </a:rPr>
              <a:t>Initiatives</a:t>
            </a:r>
            <a:endParaRPr sz="1750">
              <a:latin typeface="Arial"/>
              <a:cs typeface="Arial"/>
            </a:endParaRPr>
          </a:p>
          <a:p>
            <a:pPr marL="1396365" lvl="1" indent="-379095">
              <a:lnSpc>
                <a:spcPct val="100000"/>
              </a:lnSpc>
              <a:spcBef>
                <a:spcPts val="1055"/>
              </a:spcBef>
              <a:buAutoNum type="arabicPeriod"/>
              <a:tabLst>
                <a:tab pos="1396365" algn="l"/>
                <a:tab pos="1397000" algn="l"/>
              </a:tabLst>
            </a:pPr>
            <a:r>
              <a:rPr sz="1750" dirty="0">
                <a:solidFill>
                  <a:srgbClr val="181818"/>
                </a:solidFill>
                <a:latin typeface="Arial"/>
                <a:cs typeface="Arial"/>
              </a:rPr>
              <a:t>Middle/High</a:t>
            </a:r>
            <a:r>
              <a:rPr sz="1750" spc="-2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181818"/>
                </a:solidFill>
                <a:latin typeface="Arial"/>
                <a:cs typeface="Arial"/>
              </a:rPr>
              <a:t>School</a:t>
            </a:r>
            <a:r>
              <a:rPr sz="1750" spc="-2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181818"/>
                </a:solidFill>
                <a:latin typeface="Arial"/>
                <a:cs typeface="Arial"/>
              </a:rPr>
              <a:t>Restructuring</a:t>
            </a:r>
            <a:endParaRPr sz="1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9296" y="348234"/>
            <a:ext cx="6747509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90470" marR="5080" indent="-2478405">
              <a:lnSpc>
                <a:spcPct val="100000"/>
              </a:lnSpc>
              <a:spcBef>
                <a:spcPts val="100"/>
              </a:spcBef>
            </a:pPr>
            <a:r>
              <a:rPr sz="2600" dirty="0"/>
              <a:t>Changes</a:t>
            </a:r>
            <a:r>
              <a:rPr sz="2600" spc="-45" dirty="0"/>
              <a:t> </a:t>
            </a:r>
            <a:r>
              <a:rPr sz="2600" dirty="0"/>
              <a:t>to Contracts</a:t>
            </a:r>
            <a:r>
              <a:rPr sz="2600" spc="-30" dirty="0"/>
              <a:t> </a:t>
            </a:r>
            <a:r>
              <a:rPr sz="2600" dirty="0"/>
              <a:t>for</a:t>
            </a:r>
            <a:r>
              <a:rPr sz="2600" spc="-20" dirty="0"/>
              <a:t> </a:t>
            </a:r>
            <a:r>
              <a:rPr sz="2600" dirty="0"/>
              <a:t>Excellence </a:t>
            </a:r>
            <a:r>
              <a:rPr sz="2600" spc="-10" dirty="0"/>
              <a:t>(C4E) </a:t>
            </a:r>
            <a:r>
              <a:rPr sz="2600" dirty="0"/>
              <a:t>2023</a:t>
            </a:r>
            <a:r>
              <a:rPr sz="2600" spc="-10" dirty="0"/>
              <a:t> </a:t>
            </a:r>
            <a:r>
              <a:rPr sz="2600" dirty="0"/>
              <a:t>-</a:t>
            </a:r>
            <a:r>
              <a:rPr sz="2600" spc="-5" dirty="0"/>
              <a:t> </a:t>
            </a:r>
            <a:r>
              <a:rPr sz="2600" spc="-20" dirty="0"/>
              <a:t>2024</a:t>
            </a:r>
            <a:endParaRPr sz="26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185">
              <a:lnSpc>
                <a:spcPct val="100000"/>
              </a:lnSpc>
            </a:pPr>
            <a:fld id="{81D60167-4931-47E6-BA6A-407CBD079E47}" type="slidenum">
              <a:rPr sz="1000" spc="-25" dirty="0"/>
              <a:t>16</a:t>
            </a:fld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713028" y="1898751"/>
            <a:ext cx="8591550" cy="4070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6390" marR="5080" indent="-314325">
              <a:lnSpc>
                <a:spcPct val="107000"/>
              </a:lnSpc>
              <a:spcBef>
                <a:spcPts val="100"/>
              </a:spcBef>
              <a:buChar char="•"/>
              <a:tabLst>
                <a:tab pos="326390" algn="l"/>
                <a:tab pos="327025" algn="l"/>
              </a:tabLst>
            </a:pP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sz="2000" spc="25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2022,</a:t>
            </a:r>
            <a:r>
              <a:rPr sz="2000" spc="25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amendments</a:t>
            </a:r>
            <a:r>
              <a:rPr sz="2000" spc="25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sz="2000" spc="24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New</a:t>
            </a:r>
            <a:r>
              <a:rPr sz="2000" spc="26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York</a:t>
            </a:r>
            <a:r>
              <a:rPr sz="2000" spc="26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State</a:t>
            </a:r>
            <a:r>
              <a:rPr sz="2000" spc="25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Education</a:t>
            </a:r>
            <a:r>
              <a:rPr sz="2000" spc="25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Law</a:t>
            </a:r>
            <a:r>
              <a:rPr sz="2000" spc="25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section</a:t>
            </a:r>
            <a:r>
              <a:rPr sz="2000" spc="25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"/>
                <a:cs typeface="Arial"/>
              </a:rPr>
              <a:t>211-</a:t>
            </a:r>
            <a:r>
              <a:rPr sz="2000" spc="-50" dirty="0">
                <a:solidFill>
                  <a:srgbClr val="333333"/>
                </a:solidFill>
                <a:latin typeface="Arial"/>
                <a:cs typeface="Arial"/>
              </a:rPr>
              <a:t>d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(the</a:t>
            </a:r>
            <a:r>
              <a:rPr sz="2000" spc="-4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C4E</a:t>
            </a:r>
            <a:r>
              <a:rPr sz="200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law)</a:t>
            </a:r>
            <a:r>
              <a:rPr sz="200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included</a:t>
            </a:r>
            <a:r>
              <a:rPr sz="20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200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"/>
                <a:cs typeface="Arial"/>
              </a:rPr>
              <a:t>following: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333333"/>
              </a:buClr>
              <a:buFont typeface="Arial"/>
              <a:buChar char="•"/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333333"/>
              </a:buClr>
              <a:buFont typeface="Arial"/>
              <a:buChar char="•"/>
            </a:pPr>
            <a:endParaRPr sz="1700">
              <a:latin typeface="Arial"/>
              <a:cs typeface="Arial"/>
            </a:endParaRPr>
          </a:p>
          <a:p>
            <a:pPr marL="927100" lvl="1" indent="-377190">
              <a:lnSpc>
                <a:spcPct val="100000"/>
              </a:lnSpc>
              <a:buAutoNum type="arabicPeriod"/>
              <a:tabLst>
                <a:tab pos="927100" algn="l"/>
                <a:tab pos="927735" algn="l"/>
              </a:tabLst>
            </a:pP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2000" spc="17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amount</a:t>
            </a:r>
            <a:r>
              <a:rPr sz="2000" spc="16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of</a:t>
            </a:r>
            <a:r>
              <a:rPr sz="2000" spc="17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Foundation</a:t>
            </a:r>
            <a:r>
              <a:rPr sz="2000" spc="17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Aid</a:t>
            </a:r>
            <a:r>
              <a:rPr sz="2000" spc="17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subject</a:t>
            </a:r>
            <a:r>
              <a:rPr sz="2000" spc="15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sz="2000" spc="17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2000" spc="16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requirements</a:t>
            </a:r>
            <a:r>
              <a:rPr sz="2000" spc="16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of</a:t>
            </a:r>
            <a:r>
              <a:rPr sz="2000" spc="17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333333"/>
                </a:solidFill>
                <a:latin typeface="Arial"/>
                <a:cs typeface="Arial"/>
              </a:rPr>
              <a:t>C4E</a:t>
            </a:r>
            <a:endParaRPr sz="20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170"/>
              </a:spcBef>
            </a:pP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increased</a:t>
            </a:r>
            <a:r>
              <a:rPr sz="2000" spc="-4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by</a:t>
            </a:r>
            <a:r>
              <a:rPr sz="200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$225</a:t>
            </a:r>
            <a:r>
              <a:rPr sz="200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million, from</a:t>
            </a:r>
            <a:r>
              <a:rPr sz="200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$531</a:t>
            </a:r>
            <a:r>
              <a:rPr sz="20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million to</a:t>
            </a:r>
            <a:r>
              <a:rPr sz="20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$756</a:t>
            </a:r>
            <a:r>
              <a:rPr sz="20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"/>
                <a:cs typeface="Arial"/>
              </a:rPr>
              <a:t>million.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 marL="927100" marR="5080" indent="-376555" algn="just">
              <a:lnSpc>
                <a:spcPct val="107000"/>
              </a:lnSpc>
              <a:spcBef>
                <a:spcPts val="1835"/>
              </a:spcBef>
              <a:buAutoNum type="arabicPeriod"/>
              <a:tabLst>
                <a:tab pos="927735" algn="l"/>
              </a:tabLst>
            </a:pP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2000" spc="4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requirement</a:t>
            </a:r>
            <a:r>
              <a:rPr sz="2000" spc="43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that</a:t>
            </a:r>
            <a:r>
              <a:rPr sz="2000" spc="4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2000" spc="43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New</a:t>
            </a:r>
            <a:r>
              <a:rPr sz="2000" spc="44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York</a:t>
            </a:r>
            <a:r>
              <a:rPr sz="2000" spc="44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City</a:t>
            </a:r>
            <a:r>
              <a:rPr sz="2000" spc="4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school</a:t>
            </a:r>
            <a:r>
              <a:rPr sz="2000" spc="44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district</a:t>
            </a:r>
            <a:r>
              <a:rPr sz="2000" spc="43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create</a:t>
            </a:r>
            <a:r>
              <a:rPr sz="2000" spc="43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333333"/>
                </a:solidFill>
                <a:latin typeface="Arial"/>
                <a:cs typeface="Arial"/>
              </a:rPr>
              <a:t>and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implement</a:t>
            </a:r>
            <a:r>
              <a:rPr sz="2000" spc="6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2000" spc="8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plan</a:t>
            </a:r>
            <a:r>
              <a:rPr sz="2000" spc="9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sz="2000" spc="8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reduce</a:t>
            </a:r>
            <a:r>
              <a:rPr sz="2000" spc="8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actual</a:t>
            </a:r>
            <a:r>
              <a:rPr sz="2000" spc="8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class</a:t>
            </a:r>
            <a:r>
              <a:rPr sz="2000" spc="8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size</a:t>
            </a:r>
            <a:r>
              <a:rPr sz="2000" spc="8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over</a:t>
            </a:r>
            <a:r>
              <a:rPr sz="2000" spc="8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2000" spc="9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next</a:t>
            </a:r>
            <a:r>
              <a:rPr sz="2000" spc="7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5</a:t>
            </a:r>
            <a:r>
              <a:rPr sz="2000" spc="9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"/>
                <a:cs typeface="Arial"/>
              </a:rPr>
              <a:t>years,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beginning</a:t>
            </a:r>
            <a:r>
              <a:rPr sz="2000" spc="1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September</a:t>
            </a:r>
            <a:r>
              <a:rPr sz="2000" spc="14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2023.</a:t>
            </a:r>
            <a:r>
              <a:rPr sz="2000" spc="1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2000" spc="1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plan</a:t>
            </a:r>
            <a:r>
              <a:rPr sz="2000" spc="1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must</a:t>
            </a:r>
            <a:r>
              <a:rPr sz="2000" spc="1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be</a:t>
            </a:r>
            <a:r>
              <a:rPr sz="2000" spc="1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signed</a:t>
            </a:r>
            <a:r>
              <a:rPr sz="2000" spc="1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off</a:t>
            </a:r>
            <a:r>
              <a:rPr sz="2000" spc="1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on</a:t>
            </a:r>
            <a:r>
              <a:rPr sz="2000" spc="1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by</a:t>
            </a:r>
            <a:r>
              <a:rPr sz="2000" spc="1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333333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Chancellor</a:t>
            </a:r>
            <a:r>
              <a:rPr sz="2000" spc="19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sz="2000" spc="20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2000" spc="19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presidents</a:t>
            </a:r>
            <a:r>
              <a:rPr sz="2000" spc="19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of</a:t>
            </a:r>
            <a:r>
              <a:rPr sz="2000" spc="18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2000" spc="18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bargaining</a:t>
            </a:r>
            <a:r>
              <a:rPr sz="2000" spc="204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units</a:t>
            </a:r>
            <a:r>
              <a:rPr sz="2000" spc="19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333333"/>
                </a:solidFill>
                <a:latin typeface="Arial"/>
                <a:cs typeface="Arial"/>
              </a:rPr>
              <a:t>representing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200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teachers</a:t>
            </a:r>
            <a:r>
              <a:rPr sz="2000" spc="-4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sz="200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2000" spc="-10" dirty="0">
                <a:solidFill>
                  <a:srgbClr val="333333"/>
                </a:solidFill>
                <a:latin typeface="Arial"/>
                <a:cs typeface="Arial"/>
              </a:rPr>
              <a:t> principals.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4479" y="450341"/>
            <a:ext cx="5949950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dirty="0"/>
              <a:t>C4E</a:t>
            </a:r>
            <a:r>
              <a:rPr sz="2650" spc="-70" dirty="0"/>
              <a:t> </a:t>
            </a:r>
            <a:r>
              <a:rPr sz="2650" dirty="0"/>
              <a:t>2023</a:t>
            </a:r>
            <a:r>
              <a:rPr sz="2650" spc="-80" dirty="0"/>
              <a:t> </a:t>
            </a:r>
            <a:r>
              <a:rPr sz="2650" dirty="0"/>
              <a:t>–</a:t>
            </a:r>
            <a:r>
              <a:rPr sz="2650" spc="-80" dirty="0"/>
              <a:t> </a:t>
            </a:r>
            <a:r>
              <a:rPr sz="2650" dirty="0"/>
              <a:t>2024</a:t>
            </a:r>
            <a:r>
              <a:rPr sz="2650" spc="-75" dirty="0"/>
              <a:t> </a:t>
            </a:r>
            <a:r>
              <a:rPr sz="2650" dirty="0"/>
              <a:t>Funding</a:t>
            </a:r>
            <a:r>
              <a:rPr sz="2650" spc="-55" dirty="0"/>
              <a:t> </a:t>
            </a:r>
            <a:r>
              <a:rPr sz="2650" spc="-10" dirty="0"/>
              <a:t>Breakdown</a:t>
            </a:r>
            <a:endParaRPr sz="2650"/>
          </a:p>
        </p:txBody>
      </p:sp>
      <p:grpSp>
        <p:nvGrpSpPr>
          <p:cNvPr id="3" name="object 3"/>
          <p:cNvGrpSpPr/>
          <p:nvPr/>
        </p:nvGrpSpPr>
        <p:grpSpPr>
          <a:xfrm>
            <a:off x="393191" y="2167127"/>
            <a:ext cx="3679190" cy="3679190"/>
            <a:chOff x="393191" y="2167127"/>
            <a:chExt cx="3679190" cy="36791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02150" y="2176257"/>
              <a:ext cx="1859339" cy="186235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3191" y="2167127"/>
              <a:ext cx="3678936" cy="36789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6245" y="2187193"/>
              <a:ext cx="3598022" cy="3598023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628392" y="3013329"/>
            <a:ext cx="770255" cy="32385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259079" marR="5080" indent="-247015">
              <a:lnSpc>
                <a:spcPts val="1150"/>
              </a:lnSpc>
              <a:spcBef>
                <a:spcPts val="175"/>
              </a:spcBef>
            </a:pPr>
            <a:r>
              <a:rPr sz="1000" b="1" spc="-10" dirty="0">
                <a:solidFill>
                  <a:srgbClr val="003366"/>
                </a:solidFill>
                <a:latin typeface="Arial"/>
                <a:cs typeface="Arial"/>
              </a:rPr>
              <a:t>Unrestricted </a:t>
            </a:r>
            <a:r>
              <a:rPr sz="1000" b="1" spc="-25" dirty="0">
                <a:solidFill>
                  <a:srgbClr val="003366"/>
                </a:solidFill>
                <a:latin typeface="Arial"/>
                <a:cs typeface="Arial"/>
              </a:rPr>
              <a:t>24%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84808" y="4498085"/>
            <a:ext cx="643890" cy="32385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96850" marR="5080" indent="-184785">
              <a:lnSpc>
                <a:spcPts val="1150"/>
              </a:lnSpc>
              <a:spcBef>
                <a:spcPts val="175"/>
              </a:spcBef>
            </a:pPr>
            <a:r>
              <a:rPr sz="1000" b="1" spc="-10" dirty="0">
                <a:solidFill>
                  <a:srgbClr val="003366"/>
                </a:solidFill>
                <a:latin typeface="Arial"/>
                <a:cs typeface="Arial"/>
              </a:rPr>
              <a:t>Restricted </a:t>
            </a:r>
            <a:r>
              <a:rPr sz="1000" b="1" spc="-25" dirty="0">
                <a:solidFill>
                  <a:srgbClr val="003366"/>
                </a:solidFill>
                <a:latin typeface="Arial"/>
                <a:cs typeface="Arial"/>
              </a:rPr>
              <a:t>76%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7244" y="1326337"/>
            <a:ext cx="26333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3366"/>
                </a:solidFill>
                <a:latin typeface="Arial"/>
                <a:cs typeface="Arial"/>
              </a:rPr>
              <a:t>Total</a:t>
            </a:r>
            <a:r>
              <a:rPr sz="1800" b="1" spc="-4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66"/>
                </a:solidFill>
                <a:latin typeface="Arial"/>
                <a:cs typeface="Arial"/>
              </a:rPr>
              <a:t>C4E</a:t>
            </a:r>
            <a:r>
              <a:rPr sz="1800" b="1" spc="-3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66"/>
                </a:solidFill>
                <a:latin typeface="Arial"/>
                <a:cs typeface="Arial"/>
              </a:rPr>
              <a:t>=</a:t>
            </a:r>
            <a:r>
              <a:rPr sz="1800" b="1" spc="-2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66"/>
                </a:solidFill>
                <a:latin typeface="Arial"/>
                <a:cs typeface="Arial"/>
              </a:rPr>
              <a:t>$756</a:t>
            </a:r>
            <a:r>
              <a:rPr sz="1800" b="1" spc="-2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3366"/>
                </a:solidFill>
                <a:latin typeface="Arial"/>
                <a:cs typeface="Arial"/>
              </a:rPr>
              <a:t>million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46632" y="6422135"/>
            <a:ext cx="76200" cy="7620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343405" y="6343599"/>
            <a:ext cx="9213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003366"/>
                </a:solidFill>
                <a:latin typeface="Arial"/>
                <a:cs typeface="Arial"/>
              </a:rPr>
              <a:t>Unrestricted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23160" y="6422135"/>
            <a:ext cx="77724" cy="7620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521457" y="6343599"/>
            <a:ext cx="7696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003366"/>
                </a:solidFill>
                <a:latin typeface="Arial"/>
                <a:cs typeface="Arial"/>
              </a:rPr>
              <a:t>Restricted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99534" y="1361312"/>
            <a:ext cx="5189220" cy="839469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431165" marR="5080" indent="-418465">
              <a:lnSpc>
                <a:spcPts val="2020"/>
              </a:lnSpc>
              <a:spcBef>
                <a:spcPts val="459"/>
              </a:spcBef>
              <a:buChar char="▪"/>
              <a:tabLst>
                <a:tab pos="431165" algn="l"/>
                <a:tab pos="431800" algn="l"/>
              </a:tabLst>
            </a:pPr>
            <a:r>
              <a:rPr sz="1950" dirty="0">
                <a:solidFill>
                  <a:srgbClr val="003366"/>
                </a:solidFill>
                <a:latin typeface="Arial"/>
                <a:cs typeface="Arial"/>
              </a:rPr>
              <a:t>Of</a:t>
            </a:r>
            <a:r>
              <a:rPr sz="1950" spc="4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366"/>
                </a:solidFill>
                <a:latin typeface="Arial"/>
                <a:cs typeface="Arial"/>
              </a:rPr>
              <a:t>the</a:t>
            </a:r>
            <a:r>
              <a:rPr sz="1950" spc="4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366"/>
                </a:solidFill>
                <a:latin typeface="Arial"/>
                <a:cs typeface="Arial"/>
              </a:rPr>
              <a:t>$756</a:t>
            </a:r>
            <a:r>
              <a:rPr sz="1950" spc="3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366"/>
                </a:solidFill>
                <a:latin typeface="Arial"/>
                <a:cs typeface="Arial"/>
              </a:rPr>
              <a:t>million</a:t>
            </a:r>
            <a:r>
              <a:rPr sz="1950" spc="2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366"/>
                </a:solidFill>
                <a:latin typeface="Arial"/>
                <a:cs typeface="Arial"/>
              </a:rPr>
              <a:t>subject</a:t>
            </a:r>
            <a:r>
              <a:rPr sz="1950" spc="2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366"/>
                </a:solidFill>
                <a:latin typeface="Arial"/>
                <a:cs typeface="Arial"/>
              </a:rPr>
              <a:t>to</a:t>
            </a:r>
            <a:r>
              <a:rPr sz="1950" spc="5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366"/>
                </a:solidFill>
                <a:latin typeface="Arial"/>
                <a:cs typeface="Arial"/>
              </a:rPr>
              <a:t>Contracts</a:t>
            </a:r>
            <a:r>
              <a:rPr sz="1950" spc="2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950" spc="-25" dirty="0">
                <a:solidFill>
                  <a:srgbClr val="003366"/>
                </a:solidFill>
                <a:latin typeface="Arial"/>
                <a:cs typeface="Arial"/>
              </a:rPr>
              <a:t>for </a:t>
            </a:r>
            <a:r>
              <a:rPr sz="1950" dirty="0">
                <a:solidFill>
                  <a:srgbClr val="003366"/>
                </a:solidFill>
                <a:latin typeface="Arial"/>
                <a:cs typeface="Arial"/>
              </a:rPr>
              <a:t>Excellence,</a:t>
            </a:r>
            <a:r>
              <a:rPr sz="1950" spc="2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366"/>
                </a:solidFill>
                <a:latin typeface="Arial"/>
                <a:cs typeface="Arial"/>
              </a:rPr>
              <a:t>$182</a:t>
            </a:r>
            <a:r>
              <a:rPr sz="1950" spc="4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366"/>
                </a:solidFill>
                <a:latin typeface="Arial"/>
                <a:cs typeface="Arial"/>
              </a:rPr>
              <a:t>million</a:t>
            </a:r>
            <a:r>
              <a:rPr sz="1950" spc="4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366"/>
                </a:solidFill>
                <a:latin typeface="Arial"/>
                <a:cs typeface="Arial"/>
              </a:rPr>
              <a:t>will</a:t>
            </a:r>
            <a:r>
              <a:rPr sz="1950" spc="4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3366"/>
                </a:solidFill>
                <a:latin typeface="Arial"/>
                <a:cs typeface="Arial"/>
              </a:rPr>
              <a:t>remain “unrestricted”.</a:t>
            </a:r>
            <a:endParaRPr sz="19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783326" y="2851911"/>
            <a:ext cx="58419" cy="10795"/>
          </a:xfrm>
          <a:custGeom>
            <a:avLst/>
            <a:gdLst/>
            <a:ahLst/>
            <a:cxnLst/>
            <a:rect l="l" t="t" r="r" b="b"/>
            <a:pathLst>
              <a:path w="58420" h="10794">
                <a:moveTo>
                  <a:pt x="57912" y="0"/>
                </a:moveTo>
                <a:lnTo>
                  <a:pt x="0" y="0"/>
                </a:lnTo>
                <a:lnTo>
                  <a:pt x="0" y="10667"/>
                </a:lnTo>
                <a:lnTo>
                  <a:pt x="57912" y="10667"/>
                </a:lnTo>
                <a:lnTo>
                  <a:pt x="57912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835397" y="2446781"/>
            <a:ext cx="4812665" cy="74993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201295" marR="5080" indent="-189230">
              <a:lnSpc>
                <a:spcPct val="85400"/>
              </a:lnSpc>
              <a:spcBef>
                <a:spcPts val="420"/>
              </a:spcBef>
              <a:buClr>
                <a:srgbClr val="001F5F"/>
              </a:buClr>
              <a:buChar char="▪"/>
              <a:tabLst>
                <a:tab pos="201930" algn="l"/>
              </a:tabLst>
            </a:pPr>
            <a:r>
              <a:rPr sz="1750" dirty="0">
                <a:solidFill>
                  <a:srgbClr val="003366"/>
                </a:solidFill>
                <a:latin typeface="Arial"/>
                <a:cs typeface="Arial"/>
              </a:rPr>
              <a:t>Since</a:t>
            </a:r>
            <a:r>
              <a:rPr sz="1750" spc="-4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3366"/>
                </a:solidFill>
                <a:latin typeface="Arial"/>
                <a:cs typeface="Arial"/>
              </a:rPr>
              <a:t>2007-08,</a:t>
            </a:r>
            <a:r>
              <a:rPr sz="1750" spc="-4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3366"/>
                </a:solidFill>
                <a:latin typeface="Arial"/>
                <a:cs typeface="Arial"/>
              </a:rPr>
              <a:t>this</a:t>
            </a:r>
            <a:r>
              <a:rPr sz="1750" spc="-3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3366"/>
                </a:solidFill>
                <a:latin typeface="Arial"/>
                <a:cs typeface="Arial"/>
              </a:rPr>
              <a:t>funding</a:t>
            </a:r>
            <a:r>
              <a:rPr sz="1750" spc="-5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3366"/>
                </a:solidFill>
                <a:latin typeface="Arial"/>
                <a:cs typeface="Arial"/>
              </a:rPr>
              <a:t>has</a:t>
            </a:r>
            <a:r>
              <a:rPr sz="1750" spc="-2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3366"/>
                </a:solidFill>
                <a:latin typeface="Arial"/>
                <a:cs typeface="Arial"/>
              </a:rPr>
              <a:t>been</a:t>
            </a:r>
            <a:r>
              <a:rPr sz="1750" spc="-4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3366"/>
                </a:solidFill>
                <a:latin typeface="Arial"/>
                <a:cs typeface="Arial"/>
              </a:rPr>
              <a:t>used</a:t>
            </a:r>
            <a:r>
              <a:rPr sz="1750" spc="-4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750" spc="-25" dirty="0">
                <a:solidFill>
                  <a:srgbClr val="003366"/>
                </a:solidFill>
                <a:latin typeface="Arial"/>
                <a:cs typeface="Arial"/>
              </a:rPr>
              <a:t>to </a:t>
            </a:r>
            <a:r>
              <a:rPr sz="1750" dirty="0">
                <a:solidFill>
                  <a:srgbClr val="003366"/>
                </a:solidFill>
                <a:latin typeface="Arial"/>
                <a:cs typeface="Arial"/>
              </a:rPr>
              <a:t>support</a:t>
            </a:r>
            <a:r>
              <a:rPr sz="1750" spc="-5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3366"/>
                </a:solidFill>
                <a:latin typeface="Arial"/>
                <a:cs typeface="Arial"/>
              </a:rPr>
              <a:t>Fair</a:t>
            </a:r>
            <a:r>
              <a:rPr sz="1750" spc="-2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3366"/>
                </a:solidFill>
                <a:latin typeface="Arial"/>
                <a:cs typeface="Arial"/>
              </a:rPr>
              <a:t>Student</a:t>
            </a:r>
            <a:r>
              <a:rPr sz="1750" spc="-4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3366"/>
                </a:solidFill>
                <a:latin typeface="Arial"/>
                <a:cs typeface="Arial"/>
              </a:rPr>
              <a:t>Funding</a:t>
            </a:r>
            <a:r>
              <a:rPr sz="1750" spc="-6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3366"/>
                </a:solidFill>
                <a:latin typeface="Arial"/>
                <a:cs typeface="Arial"/>
              </a:rPr>
              <a:t>and</a:t>
            </a:r>
            <a:r>
              <a:rPr sz="1750" spc="-3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3366"/>
                </a:solidFill>
                <a:latin typeface="Arial"/>
                <a:cs typeface="Arial"/>
              </a:rPr>
              <a:t>will</a:t>
            </a:r>
            <a:r>
              <a:rPr sz="1750" spc="-1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003366"/>
                </a:solidFill>
                <a:latin typeface="Arial"/>
                <a:cs typeface="Arial"/>
              </a:rPr>
              <a:t>continue </a:t>
            </a:r>
            <a:r>
              <a:rPr sz="1750" dirty="0">
                <a:solidFill>
                  <a:srgbClr val="003366"/>
                </a:solidFill>
                <a:latin typeface="Arial"/>
                <a:cs typeface="Arial"/>
              </a:rPr>
              <a:t>in</a:t>
            </a:r>
            <a:r>
              <a:rPr sz="1750" spc="-1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3366"/>
                </a:solidFill>
                <a:latin typeface="Arial"/>
                <a:cs typeface="Arial"/>
              </a:rPr>
              <a:t>2023-</a:t>
            </a:r>
            <a:r>
              <a:rPr sz="1750" spc="-25" dirty="0">
                <a:solidFill>
                  <a:srgbClr val="003366"/>
                </a:solidFill>
                <a:latin typeface="Arial"/>
                <a:cs typeface="Arial"/>
              </a:rPr>
              <a:t>24.</a:t>
            </a:r>
            <a:endParaRPr sz="175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185">
              <a:lnSpc>
                <a:spcPct val="100000"/>
              </a:lnSpc>
            </a:pPr>
            <a:fld id="{81D60167-4931-47E6-BA6A-407CBD079E47}" type="slidenum">
              <a:rPr sz="1000" spc="-25" dirty="0"/>
              <a:t>17</a:t>
            </a:fld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4835397" y="3411473"/>
            <a:ext cx="4373245" cy="75057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201295" marR="5080" indent="-189230">
              <a:lnSpc>
                <a:spcPct val="85400"/>
              </a:lnSpc>
              <a:spcBef>
                <a:spcPts val="420"/>
              </a:spcBef>
              <a:buChar char="▪"/>
              <a:tabLst>
                <a:tab pos="201930" algn="l"/>
              </a:tabLst>
            </a:pPr>
            <a:r>
              <a:rPr sz="1750" dirty="0">
                <a:solidFill>
                  <a:srgbClr val="001F5F"/>
                </a:solidFill>
                <a:latin typeface="Arial"/>
                <a:cs typeface="Arial"/>
              </a:rPr>
              <a:t>Were</a:t>
            </a:r>
            <a:r>
              <a:rPr sz="175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1F5F"/>
                </a:solidFill>
                <a:latin typeface="Arial"/>
                <a:cs typeface="Arial"/>
              </a:rPr>
              <a:t>this</a:t>
            </a:r>
            <a:r>
              <a:rPr sz="1750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1F5F"/>
                </a:solidFill>
                <a:latin typeface="Arial"/>
                <a:cs typeface="Arial"/>
              </a:rPr>
              <a:t>funding</a:t>
            </a:r>
            <a:r>
              <a:rPr sz="1750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1F5F"/>
                </a:solidFill>
                <a:latin typeface="Arial"/>
                <a:cs typeface="Arial"/>
              </a:rPr>
              <a:t>to</a:t>
            </a:r>
            <a:r>
              <a:rPr sz="175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1F5F"/>
                </a:solidFill>
                <a:latin typeface="Arial"/>
                <a:cs typeface="Arial"/>
              </a:rPr>
              <a:t>be</a:t>
            </a:r>
            <a:r>
              <a:rPr sz="1750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1F5F"/>
                </a:solidFill>
                <a:latin typeface="Arial"/>
                <a:cs typeface="Arial"/>
              </a:rPr>
              <a:t>used</a:t>
            </a:r>
            <a:r>
              <a:rPr sz="175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1F5F"/>
                </a:solidFill>
                <a:latin typeface="Arial"/>
                <a:cs typeface="Arial"/>
              </a:rPr>
              <a:t>for</a:t>
            </a:r>
            <a:r>
              <a:rPr sz="1750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001F5F"/>
                </a:solidFill>
                <a:latin typeface="Arial"/>
                <a:cs typeface="Arial"/>
              </a:rPr>
              <a:t>another </a:t>
            </a:r>
            <a:r>
              <a:rPr sz="1750" dirty="0">
                <a:solidFill>
                  <a:srgbClr val="001F5F"/>
                </a:solidFill>
                <a:latin typeface="Arial"/>
                <a:cs typeface="Arial"/>
              </a:rPr>
              <a:t>purpose,</a:t>
            </a:r>
            <a:r>
              <a:rPr sz="1750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175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1F5F"/>
                </a:solidFill>
                <a:latin typeface="Arial"/>
                <a:cs typeface="Arial"/>
              </a:rPr>
              <a:t>DOE</a:t>
            </a:r>
            <a:r>
              <a:rPr sz="175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1F5F"/>
                </a:solidFill>
                <a:latin typeface="Arial"/>
                <a:cs typeface="Arial"/>
              </a:rPr>
              <a:t>would</a:t>
            </a:r>
            <a:r>
              <a:rPr sz="175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1F5F"/>
                </a:solidFill>
                <a:latin typeface="Arial"/>
                <a:cs typeface="Arial"/>
              </a:rPr>
              <a:t>not</a:t>
            </a:r>
            <a:r>
              <a:rPr sz="175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1F5F"/>
                </a:solidFill>
                <a:latin typeface="Arial"/>
                <a:cs typeface="Arial"/>
              </a:rPr>
              <a:t>be</a:t>
            </a:r>
            <a:r>
              <a:rPr sz="175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1F5F"/>
                </a:solidFill>
                <a:latin typeface="Arial"/>
                <a:cs typeface="Arial"/>
              </a:rPr>
              <a:t>able</a:t>
            </a:r>
            <a:r>
              <a:rPr sz="1750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50" spc="-25" dirty="0">
                <a:solidFill>
                  <a:srgbClr val="001F5F"/>
                </a:solidFill>
                <a:latin typeface="Arial"/>
                <a:cs typeface="Arial"/>
              </a:rPr>
              <a:t>to </a:t>
            </a:r>
            <a:r>
              <a:rPr sz="1750" dirty="0">
                <a:solidFill>
                  <a:srgbClr val="001F5F"/>
                </a:solidFill>
                <a:latin typeface="Arial"/>
                <a:cs typeface="Arial"/>
              </a:rPr>
              <a:t>continue</a:t>
            </a:r>
            <a:r>
              <a:rPr sz="1750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1F5F"/>
                </a:solidFill>
                <a:latin typeface="Arial"/>
                <a:cs typeface="Arial"/>
              </a:rPr>
              <a:t>funding</a:t>
            </a:r>
            <a:r>
              <a:rPr sz="175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1F5F"/>
                </a:solidFill>
                <a:latin typeface="Arial"/>
                <a:cs typeface="Arial"/>
              </a:rPr>
              <a:t>all</a:t>
            </a:r>
            <a:r>
              <a:rPr sz="1750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1F5F"/>
                </a:solidFill>
                <a:latin typeface="Arial"/>
                <a:cs typeface="Arial"/>
              </a:rPr>
              <a:t>schools</a:t>
            </a:r>
            <a:r>
              <a:rPr sz="1750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1F5F"/>
                </a:solidFill>
                <a:latin typeface="Arial"/>
                <a:cs typeface="Arial"/>
              </a:rPr>
              <a:t>at</a:t>
            </a:r>
            <a:r>
              <a:rPr sz="1750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001F5F"/>
                </a:solidFill>
                <a:latin typeface="Arial"/>
                <a:cs typeface="Arial"/>
              </a:rPr>
              <a:t>100%</a:t>
            </a:r>
            <a:r>
              <a:rPr sz="1750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50" spc="-20" dirty="0">
                <a:solidFill>
                  <a:srgbClr val="001F5F"/>
                </a:solidFill>
                <a:latin typeface="Arial"/>
                <a:cs typeface="Arial"/>
              </a:rPr>
              <a:t>FSF.</a:t>
            </a:r>
            <a:endParaRPr sz="17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99534" y="4612640"/>
            <a:ext cx="5321935" cy="135318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326390" marR="5080" indent="-314325">
              <a:lnSpc>
                <a:spcPct val="86300"/>
              </a:lnSpc>
              <a:spcBef>
                <a:spcPts val="450"/>
              </a:spcBef>
              <a:buChar char="▪"/>
              <a:tabLst>
                <a:tab pos="326390" algn="l"/>
                <a:tab pos="327025" algn="l"/>
              </a:tabLst>
            </a:pP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1950" spc="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remaining</a:t>
            </a:r>
            <a:r>
              <a:rPr sz="1950" spc="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$574</a:t>
            </a:r>
            <a:r>
              <a:rPr sz="1950" spc="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million,</a:t>
            </a:r>
            <a:r>
              <a:rPr sz="1950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comprised</a:t>
            </a:r>
            <a:r>
              <a:rPr sz="1950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spc="-25" dirty="0">
                <a:solidFill>
                  <a:srgbClr val="001F5F"/>
                </a:solidFill>
                <a:latin typeface="Arial"/>
                <a:cs typeface="Arial"/>
              </a:rPr>
              <a:t>of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existing</a:t>
            </a:r>
            <a:r>
              <a:rPr sz="1950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$349</a:t>
            </a:r>
            <a:r>
              <a:rPr sz="1950" spc="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million</a:t>
            </a:r>
            <a:r>
              <a:rPr sz="1950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and</a:t>
            </a:r>
            <a:r>
              <a:rPr sz="1950" spc="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additional</a:t>
            </a:r>
            <a:r>
              <a:rPr sz="1950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spc="-20" dirty="0">
                <a:solidFill>
                  <a:srgbClr val="001F5F"/>
                </a:solidFill>
                <a:latin typeface="Arial"/>
                <a:cs typeface="Arial"/>
              </a:rPr>
              <a:t>$225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million,</a:t>
            </a:r>
            <a:r>
              <a:rPr sz="1950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will</a:t>
            </a:r>
            <a:r>
              <a:rPr sz="1950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be</a:t>
            </a:r>
            <a:r>
              <a:rPr sz="1950" spc="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allocated</a:t>
            </a:r>
            <a:r>
              <a:rPr sz="1950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as</a:t>
            </a:r>
            <a:r>
              <a:rPr sz="1950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restricted</a:t>
            </a:r>
            <a:r>
              <a:rPr sz="1950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1F5F"/>
                </a:solidFill>
                <a:latin typeface="Arial"/>
                <a:cs typeface="Arial"/>
              </a:rPr>
              <a:t>funding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for</a:t>
            </a:r>
            <a:r>
              <a:rPr sz="1950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use</a:t>
            </a:r>
            <a:r>
              <a:rPr sz="1950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by</a:t>
            </a:r>
            <a:r>
              <a:rPr sz="1950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schools</a:t>
            </a:r>
            <a:r>
              <a:rPr sz="1950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within</a:t>
            </a:r>
            <a:r>
              <a:rPr sz="1950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the</a:t>
            </a:r>
            <a:r>
              <a:rPr sz="1950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six</a:t>
            </a:r>
            <a:r>
              <a:rPr sz="1950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eligible</a:t>
            </a:r>
            <a:r>
              <a:rPr sz="195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spc="-20" dirty="0">
                <a:solidFill>
                  <a:srgbClr val="001F5F"/>
                </a:solidFill>
                <a:latin typeface="Arial"/>
                <a:cs typeface="Arial"/>
              </a:rPr>
              <a:t>uses </a:t>
            </a:r>
            <a:r>
              <a:rPr sz="1950" dirty="0">
                <a:solidFill>
                  <a:srgbClr val="001F5F"/>
                </a:solidFill>
                <a:latin typeface="Arial"/>
                <a:cs typeface="Arial"/>
              </a:rPr>
              <a:t>previously</a:t>
            </a:r>
            <a:r>
              <a:rPr sz="1950" spc="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1F5F"/>
                </a:solidFill>
                <a:latin typeface="Arial"/>
                <a:cs typeface="Arial"/>
              </a:rPr>
              <a:t>discussed.</a:t>
            </a:r>
            <a:endParaRPr sz="1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7276" y="450926"/>
            <a:ext cx="8943340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dirty="0"/>
              <a:t>Proposed</a:t>
            </a:r>
            <a:r>
              <a:rPr sz="2650" spc="-114" dirty="0"/>
              <a:t> </a:t>
            </a:r>
            <a:r>
              <a:rPr sz="2650" dirty="0"/>
              <a:t>Allocation</a:t>
            </a:r>
            <a:r>
              <a:rPr sz="2650" spc="-85" dirty="0"/>
              <a:t> </a:t>
            </a:r>
            <a:r>
              <a:rPr sz="2650" dirty="0"/>
              <a:t>of</a:t>
            </a:r>
            <a:r>
              <a:rPr sz="2650" spc="-110" dirty="0"/>
              <a:t> </a:t>
            </a:r>
            <a:r>
              <a:rPr sz="2650" dirty="0"/>
              <a:t>$574</a:t>
            </a:r>
            <a:r>
              <a:rPr sz="2650" spc="-120" dirty="0"/>
              <a:t> </a:t>
            </a:r>
            <a:r>
              <a:rPr sz="2650" dirty="0"/>
              <a:t>million</a:t>
            </a:r>
            <a:r>
              <a:rPr sz="2650" spc="-95" dirty="0"/>
              <a:t> </a:t>
            </a:r>
            <a:r>
              <a:rPr sz="2650" dirty="0"/>
              <a:t>of</a:t>
            </a:r>
            <a:r>
              <a:rPr sz="2650" spc="-114" dirty="0"/>
              <a:t> </a:t>
            </a:r>
            <a:r>
              <a:rPr sz="2650" dirty="0"/>
              <a:t>Restricted</a:t>
            </a:r>
            <a:r>
              <a:rPr sz="2650" spc="-110" dirty="0"/>
              <a:t> </a:t>
            </a:r>
            <a:r>
              <a:rPr sz="2650" spc="-10" dirty="0"/>
              <a:t>Funds</a:t>
            </a:r>
            <a:endParaRPr sz="265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185">
              <a:lnSpc>
                <a:spcPct val="100000"/>
              </a:lnSpc>
            </a:pPr>
            <a:fld id="{81D60167-4931-47E6-BA6A-407CBD079E47}" type="slidenum">
              <a:rPr sz="1000" spc="-25" dirty="0"/>
              <a:t>18</a:t>
            </a:fld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625551" y="1301810"/>
            <a:ext cx="8912860" cy="517842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1750" b="1" spc="-10" dirty="0">
                <a:solidFill>
                  <a:srgbClr val="003366"/>
                </a:solidFill>
                <a:latin typeface="Arial"/>
                <a:cs typeface="Arial"/>
              </a:rPr>
              <a:t>Discretionary</a:t>
            </a:r>
            <a:endParaRPr sz="1750">
              <a:latin typeface="Arial"/>
              <a:cs typeface="Arial"/>
            </a:endParaRPr>
          </a:p>
          <a:p>
            <a:pPr marL="838835" marR="535305" indent="-346075">
              <a:lnSpc>
                <a:spcPts val="1570"/>
              </a:lnSpc>
              <a:spcBef>
                <a:spcPts val="385"/>
              </a:spcBef>
              <a:buClr>
                <a:srgbClr val="001F5F"/>
              </a:buClr>
              <a:buChar char="▪"/>
              <a:tabLst>
                <a:tab pos="838835" algn="l"/>
                <a:tab pos="839469" algn="l"/>
              </a:tabLst>
            </a:pP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$429</a:t>
            </a:r>
            <a:r>
              <a:rPr sz="1500" spc="10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million</a:t>
            </a:r>
            <a:r>
              <a:rPr sz="1500" spc="9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or</a:t>
            </a:r>
            <a:r>
              <a:rPr sz="1500" spc="7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75%</a:t>
            </a:r>
            <a:r>
              <a:rPr sz="1500" spc="10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of</a:t>
            </a:r>
            <a:r>
              <a:rPr sz="1500" spc="6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restricted</a:t>
            </a:r>
            <a:r>
              <a:rPr sz="1500" spc="9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Contracts</a:t>
            </a:r>
            <a:r>
              <a:rPr sz="1500" spc="10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for</a:t>
            </a:r>
            <a:r>
              <a:rPr sz="1500" spc="7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Excellence</a:t>
            </a:r>
            <a:r>
              <a:rPr sz="1500" spc="12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funds</a:t>
            </a:r>
            <a:r>
              <a:rPr sz="1500" spc="9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are</a:t>
            </a:r>
            <a:r>
              <a:rPr sz="1500" spc="8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released</a:t>
            </a:r>
            <a:r>
              <a:rPr sz="1500" spc="12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to</a:t>
            </a:r>
            <a:r>
              <a:rPr sz="1500" spc="6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03366"/>
                </a:solidFill>
                <a:latin typeface="Arial"/>
                <a:cs typeface="Arial"/>
              </a:rPr>
              <a:t>1,500+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schools</a:t>
            </a:r>
            <a:r>
              <a:rPr sz="1500" spc="11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in</a:t>
            </a:r>
            <a:r>
              <a:rPr sz="1500" spc="5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late</a:t>
            </a:r>
            <a:r>
              <a:rPr sz="1500" spc="7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Spring.</a:t>
            </a:r>
            <a:r>
              <a:rPr sz="1500" spc="8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This</a:t>
            </a:r>
            <a:r>
              <a:rPr sz="1500" spc="7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is</a:t>
            </a:r>
            <a:r>
              <a:rPr sz="1500" spc="6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an</a:t>
            </a:r>
            <a:r>
              <a:rPr sz="1500" spc="6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increase</a:t>
            </a:r>
            <a:r>
              <a:rPr sz="1500" spc="10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of</a:t>
            </a:r>
            <a:r>
              <a:rPr sz="1500" spc="6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$215</a:t>
            </a:r>
            <a:r>
              <a:rPr sz="1500" spc="9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million</a:t>
            </a:r>
            <a:r>
              <a:rPr sz="1500" spc="8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over</a:t>
            </a:r>
            <a:r>
              <a:rPr sz="1500" spc="6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03366"/>
                </a:solidFill>
                <a:latin typeface="Arial"/>
                <a:cs typeface="Arial"/>
              </a:rPr>
              <a:t>FY2023.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1F5F"/>
              </a:buClr>
              <a:buFont typeface="Arial"/>
              <a:buChar char="▪"/>
            </a:pPr>
            <a:endParaRPr sz="1650">
              <a:latin typeface="Arial"/>
              <a:cs typeface="Arial"/>
            </a:endParaRPr>
          </a:p>
          <a:p>
            <a:pPr marL="838835" marR="5080" indent="-346075">
              <a:lnSpc>
                <a:spcPct val="87100"/>
              </a:lnSpc>
              <a:buClr>
                <a:srgbClr val="001F5F"/>
              </a:buClr>
              <a:buChar char="▪"/>
              <a:tabLst>
                <a:tab pos="838835" algn="l"/>
                <a:tab pos="839469" algn="l"/>
              </a:tabLst>
            </a:pP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Principals</a:t>
            </a:r>
            <a:r>
              <a:rPr sz="1500" spc="11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will</a:t>
            </a:r>
            <a:r>
              <a:rPr sz="1500" spc="7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work</a:t>
            </a:r>
            <a:r>
              <a:rPr sz="1500" spc="10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with</a:t>
            </a:r>
            <a:r>
              <a:rPr sz="1500" spc="7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their</a:t>
            </a:r>
            <a:r>
              <a:rPr sz="1500" spc="6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School</a:t>
            </a:r>
            <a:r>
              <a:rPr sz="1500" spc="10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Leadership</a:t>
            </a:r>
            <a:r>
              <a:rPr sz="1500" spc="12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Teams</a:t>
            </a:r>
            <a:r>
              <a:rPr sz="1500" spc="9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(SLTs)</a:t>
            </a:r>
            <a:r>
              <a:rPr sz="1500" spc="7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to</a:t>
            </a:r>
            <a:r>
              <a:rPr sz="1500" spc="4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plan</a:t>
            </a:r>
            <a:r>
              <a:rPr sz="1500" spc="8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the</a:t>
            </a:r>
            <a:r>
              <a:rPr sz="1500" spc="7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use</a:t>
            </a:r>
            <a:r>
              <a:rPr sz="1500" spc="8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of</a:t>
            </a:r>
            <a:r>
              <a:rPr sz="1500" spc="6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this</a:t>
            </a:r>
            <a:r>
              <a:rPr sz="1500" spc="6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03366"/>
                </a:solidFill>
                <a:latin typeface="Arial"/>
                <a:cs typeface="Arial"/>
              </a:rPr>
              <a:t>funding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for</a:t>
            </a:r>
            <a:r>
              <a:rPr sz="1500" spc="6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SY</a:t>
            </a:r>
            <a:r>
              <a:rPr sz="1500" spc="8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2023-24</a:t>
            </a:r>
            <a:r>
              <a:rPr sz="1500" spc="114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in</a:t>
            </a:r>
            <a:r>
              <a:rPr sz="1500" spc="6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alignment</a:t>
            </a:r>
            <a:r>
              <a:rPr sz="1500" spc="12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with</a:t>
            </a:r>
            <a:r>
              <a:rPr sz="1500" spc="10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eligible</a:t>
            </a:r>
            <a:r>
              <a:rPr sz="1500" spc="10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program</a:t>
            </a:r>
            <a:r>
              <a:rPr sz="1500" spc="114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categories.</a:t>
            </a:r>
            <a:r>
              <a:rPr sz="1500" spc="11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They</a:t>
            </a:r>
            <a:r>
              <a:rPr sz="1500" spc="8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may</a:t>
            </a:r>
            <a:r>
              <a:rPr sz="1500" spc="8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choose</a:t>
            </a:r>
            <a:r>
              <a:rPr sz="1500" spc="13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to</a:t>
            </a:r>
            <a:r>
              <a:rPr sz="1500" spc="5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03366"/>
                </a:solidFill>
                <a:latin typeface="Arial"/>
                <a:cs typeface="Arial"/>
              </a:rPr>
              <a:t>change</a:t>
            </a:r>
            <a:r>
              <a:rPr sz="1500" spc="50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the</a:t>
            </a:r>
            <a:r>
              <a:rPr sz="1500" spc="6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use</a:t>
            </a:r>
            <a:r>
              <a:rPr sz="1500" spc="7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of</a:t>
            </a:r>
            <a:r>
              <a:rPr sz="1500" spc="6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the</a:t>
            </a:r>
            <a:r>
              <a:rPr sz="1500" spc="7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funding</a:t>
            </a:r>
            <a:r>
              <a:rPr sz="1500" spc="10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or</a:t>
            </a:r>
            <a:r>
              <a:rPr sz="1500" spc="6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to</a:t>
            </a:r>
            <a:r>
              <a:rPr sz="1500" spc="5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maintain</a:t>
            </a:r>
            <a:r>
              <a:rPr sz="1500" spc="9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existing</a:t>
            </a:r>
            <a:r>
              <a:rPr sz="1500" spc="8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staffing</a:t>
            </a:r>
            <a:r>
              <a:rPr sz="1500" spc="7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positions</a:t>
            </a:r>
            <a:r>
              <a:rPr sz="1500" spc="11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or</a:t>
            </a:r>
            <a:r>
              <a:rPr sz="1500" spc="6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programs</a:t>
            </a:r>
            <a:r>
              <a:rPr sz="1500" spc="10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that</a:t>
            </a:r>
            <a:r>
              <a:rPr sz="1500" spc="6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were</a:t>
            </a:r>
            <a:r>
              <a:rPr sz="1500" spc="10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03366"/>
                </a:solidFill>
                <a:latin typeface="Arial"/>
                <a:cs typeface="Arial"/>
              </a:rPr>
              <a:t>funded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in</a:t>
            </a:r>
            <a:r>
              <a:rPr sz="1500" spc="6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SY</a:t>
            </a:r>
            <a:r>
              <a:rPr sz="1500" spc="7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2022-</a:t>
            </a:r>
            <a:r>
              <a:rPr sz="1500" spc="-25" dirty="0">
                <a:solidFill>
                  <a:srgbClr val="003366"/>
                </a:solidFill>
                <a:latin typeface="Arial"/>
                <a:cs typeface="Arial"/>
              </a:rPr>
              <a:t>23.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Arial"/>
              <a:buChar char="▪"/>
            </a:pP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1F5F"/>
              </a:buClr>
              <a:buFont typeface="Arial"/>
              <a:buChar char="▪"/>
            </a:pPr>
            <a:endParaRPr sz="1800">
              <a:latin typeface="Arial"/>
              <a:cs typeface="Arial"/>
            </a:endParaRPr>
          </a:p>
          <a:p>
            <a:pPr marL="132715">
              <a:lnSpc>
                <a:spcPct val="100000"/>
              </a:lnSpc>
            </a:pPr>
            <a:r>
              <a:rPr sz="1750" b="1" dirty="0">
                <a:solidFill>
                  <a:srgbClr val="003366"/>
                </a:solidFill>
                <a:latin typeface="Arial"/>
                <a:cs typeface="Arial"/>
              </a:rPr>
              <a:t>Targeted</a:t>
            </a:r>
            <a:r>
              <a:rPr sz="1750" b="1" spc="-5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750" b="1" dirty="0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sz="1750" b="1" spc="-1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750" b="1" dirty="0">
                <a:solidFill>
                  <a:srgbClr val="003366"/>
                </a:solidFill>
                <a:latin typeface="Arial"/>
                <a:cs typeface="Arial"/>
              </a:rPr>
              <a:t>Maintenance</a:t>
            </a:r>
            <a:r>
              <a:rPr sz="1750" b="1" spc="-5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750" b="1" dirty="0">
                <a:solidFill>
                  <a:srgbClr val="003366"/>
                </a:solidFill>
                <a:latin typeface="Arial"/>
                <a:cs typeface="Arial"/>
              </a:rPr>
              <a:t>of</a:t>
            </a:r>
            <a:r>
              <a:rPr sz="1750" b="1" spc="-10" dirty="0">
                <a:solidFill>
                  <a:srgbClr val="003366"/>
                </a:solidFill>
                <a:latin typeface="Arial"/>
                <a:cs typeface="Arial"/>
              </a:rPr>
              <a:t> Effort</a:t>
            </a:r>
            <a:endParaRPr sz="1750">
              <a:latin typeface="Arial"/>
              <a:cs typeface="Arial"/>
            </a:endParaRPr>
          </a:p>
          <a:p>
            <a:pPr marL="808355" marR="15875" indent="-315595">
              <a:lnSpc>
                <a:spcPts val="1570"/>
              </a:lnSpc>
              <a:spcBef>
                <a:spcPts val="375"/>
              </a:spcBef>
              <a:buClr>
                <a:srgbClr val="001F5F"/>
              </a:buClr>
              <a:buChar char="▪"/>
              <a:tabLst>
                <a:tab pos="808355" algn="l"/>
                <a:tab pos="808990" algn="l"/>
              </a:tabLst>
            </a:pP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$145</a:t>
            </a:r>
            <a:r>
              <a:rPr sz="1500" spc="9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million</a:t>
            </a:r>
            <a:r>
              <a:rPr sz="1500" spc="8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or</a:t>
            </a:r>
            <a:r>
              <a:rPr sz="1500" spc="6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25%</a:t>
            </a:r>
            <a:r>
              <a:rPr sz="1500" spc="10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of</a:t>
            </a:r>
            <a:r>
              <a:rPr sz="1500" spc="5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restricted</a:t>
            </a:r>
            <a:r>
              <a:rPr sz="1500" spc="8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funds</a:t>
            </a:r>
            <a:r>
              <a:rPr sz="1500" spc="8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will</a:t>
            </a:r>
            <a:r>
              <a:rPr sz="1500" spc="7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be</a:t>
            </a:r>
            <a:r>
              <a:rPr sz="1500" spc="8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targeted</a:t>
            </a:r>
            <a:r>
              <a:rPr sz="1500" spc="8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for</a:t>
            </a:r>
            <a:r>
              <a:rPr sz="1500" spc="5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specific</a:t>
            </a:r>
            <a:r>
              <a:rPr sz="1500" spc="10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programs</a:t>
            </a:r>
            <a:r>
              <a:rPr sz="1500" spc="10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and</a:t>
            </a:r>
            <a:r>
              <a:rPr sz="1500" spc="8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will</a:t>
            </a:r>
            <a:r>
              <a:rPr sz="1500" spc="114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03366"/>
                </a:solidFill>
                <a:latin typeface="Arial"/>
                <a:cs typeface="Arial"/>
              </a:rPr>
              <a:t>maintain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these</a:t>
            </a:r>
            <a:r>
              <a:rPr sz="1500" spc="9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existing</a:t>
            </a:r>
            <a:r>
              <a:rPr sz="1500" spc="114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programs.</a:t>
            </a:r>
            <a:r>
              <a:rPr sz="1500" spc="12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Schools</a:t>
            </a:r>
            <a:r>
              <a:rPr sz="1500" spc="12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receiving</a:t>
            </a:r>
            <a:r>
              <a:rPr sz="1500" spc="114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allocations</a:t>
            </a:r>
            <a:r>
              <a:rPr sz="1500" spc="13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were</a:t>
            </a:r>
            <a:r>
              <a:rPr sz="1500" spc="114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chosen</a:t>
            </a:r>
            <a:r>
              <a:rPr sz="1500" spc="12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based</a:t>
            </a:r>
            <a:r>
              <a:rPr sz="1500" spc="15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on</a:t>
            </a:r>
            <a:r>
              <a:rPr sz="1500" spc="8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(a)</a:t>
            </a:r>
            <a:r>
              <a:rPr sz="1500" spc="8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03366"/>
                </a:solidFill>
                <a:latin typeface="Arial"/>
                <a:cs typeface="Arial"/>
              </a:rPr>
              <a:t>overall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student</a:t>
            </a:r>
            <a:r>
              <a:rPr sz="1500" spc="9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need</a:t>
            </a:r>
            <a:r>
              <a:rPr sz="1500" spc="10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and</a:t>
            </a:r>
            <a:r>
              <a:rPr sz="1500" spc="8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(b)</a:t>
            </a:r>
            <a:r>
              <a:rPr sz="1500" spc="7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capacity</a:t>
            </a:r>
            <a:r>
              <a:rPr sz="1500" spc="9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to</a:t>
            </a:r>
            <a:r>
              <a:rPr sz="1500" spc="6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carry</a:t>
            </a:r>
            <a:r>
              <a:rPr sz="1500" spc="8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out</a:t>
            </a:r>
            <a:r>
              <a:rPr sz="1500" spc="8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the</a:t>
            </a:r>
            <a:r>
              <a:rPr sz="1500" spc="5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003366"/>
                </a:solidFill>
                <a:latin typeface="Arial"/>
                <a:cs typeface="Arial"/>
              </a:rPr>
              <a:t>specific</a:t>
            </a:r>
            <a:r>
              <a:rPr sz="1500" spc="11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003366"/>
                </a:solidFill>
                <a:latin typeface="Arial"/>
                <a:cs typeface="Arial"/>
              </a:rPr>
              <a:t>program.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1F5F"/>
              </a:buClr>
              <a:buFont typeface="Arial"/>
              <a:buChar char="▪"/>
            </a:pPr>
            <a:endParaRPr sz="1650">
              <a:latin typeface="Arial"/>
              <a:cs typeface="Arial"/>
            </a:endParaRPr>
          </a:p>
          <a:p>
            <a:pPr marL="1329055" lvl="1" indent="-315595">
              <a:lnSpc>
                <a:spcPct val="100000"/>
              </a:lnSpc>
              <a:buClr>
                <a:srgbClr val="001F5F"/>
              </a:buClr>
              <a:buFont typeface="Arial"/>
              <a:buChar char="▪"/>
              <a:tabLst>
                <a:tab pos="1329055" algn="l"/>
                <a:tab pos="1330325" algn="l"/>
              </a:tabLst>
            </a:pP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$84.6</a:t>
            </a:r>
            <a:r>
              <a:rPr sz="1500" i="1" spc="9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million</a:t>
            </a:r>
            <a:r>
              <a:rPr sz="1500" i="1" spc="13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–</a:t>
            </a:r>
            <a:r>
              <a:rPr sz="1500" i="1" spc="8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Integrated</a:t>
            </a:r>
            <a:r>
              <a:rPr sz="1500" i="1" spc="9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Co</a:t>
            </a:r>
            <a:r>
              <a:rPr sz="1500" i="1" spc="8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–</a:t>
            </a:r>
            <a:r>
              <a:rPr sz="1500" i="1" spc="8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Teaching</a:t>
            </a:r>
            <a:r>
              <a:rPr sz="1500" i="1" spc="114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Classrooms</a:t>
            </a:r>
            <a:r>
              <a:rPr sz="1500" i="1" spc="13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spc="-10" dirty="0">
                <a:solidFill>
                  <a:srgbClr val="003366"/>
                </a:solidFill>
                <a:latin typeface="Arial"/>
                <a:cs typeface="Arial"/>
              </a:rPr>
              <a:t>(ICT)</a:t>
            </a:r>
            <a:endParaRPr sz="1500">
              <a:latin typeface="Arial"/>
              <a:cs typeface="Arial"/>
            </a:endParaRPr>
          </a:p>
          <a:p>
            <a:pPr marL="1329055" lvl="1" indent="-315595">
              <a:lnSpc>
                <a:spcPct val="100000"/>
              </a:lnSpc>
              <a:spcBef>
                <a:spcPts val="135"/>
              </a:spcBef>
              <a:buClr>
                <a:srgbClr val="001F5F"/>
              </a:buClr>
              <a:buFont typeface="Arial"/>
              <a:buChar char="▪"/>
              <a:tabLst>
                <a:tab pos="1329055" algn="l"/>
                <a:tab pos="1330325" algn="l"/>
              </a:tabLst>
            </a:pP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$11.5million</a:t>
            </a:r>
            <a:r>
              <a:rPr sz="1500" i="1" spc="16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–</a:t>
            </a:r>
            <a:r>
              <a:rPr sz="1500" i="1" spc="9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Autism</a:t>
            </a:r>
            <a:r>
              <a:rPr sz="1500" i="1" spc="11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Spectrum</a:t>
            </a:r>
            <a:r>
              <a:rPr sz="1500" i="1" spc="12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Disorder</a:t>
            </a:r>
            <a:r>
              <a:rPr sz="1500" i="1" spc="14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Program</a:t>
            </a:r>
            <a:r>
              <a:rPr sz="1500" i="1" spc="12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(ASD</a:t>
            </a:r>
            <a:r>
              <a:rPr sz="1500" i="1" spc="8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ICT)</a:t>
            </a:r>
            <a:r>
              <a:rPr sz="1500" i="1" spc="9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spc="-10" dirty="0">
                <a:solidFill>
                  <a:srgbClr val="003366"/>
                </a:solidFill>
                <a:latin typeface="Arial"/>
                <a:cs typeface="Arial"/>
              </a:rPr>
              <a:t>Classrooms</a:t>
            </a:r>
            <a:endParaRPr sz="1500">
              <a:latin typeface="Arial"/>
              <a:cs typeface="Arial"/>
            </a:endParaRPr>
          </a:p>
          <a:p>
            <a:pPr marL="1329055" lvl="1" indent="-315595">
              <a:lnSpc>
                <a:spcPct val="100000"/>
              </a:lnSpc>
              <a:spcBef>
                <a:spcPts val="140"/>
              </a:spcBef>
              <a:buClr>
                <a:srgbClr val="001F5F"/>
              </a:buClr>
              <a:buFont typeface="Arial"/>
              <a:buChar char="▪"/>
              <a:tabLst>
                <a:tab pos="1329055" algn="l"/>
                <a:tab pos="1330325" algn="l"/>
              </a:tabLst>
            </a:pP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$9.0</a:t>
            </a:r>
            <a:r>
              <a:rPr sz="1500" i="1" spc="7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million</a:t>
            </a:r>
            <a:r>
              <a:rPr sz="1500" i="1" spc="12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–</a:t>
            </a:r>
            <a:r>
              <a:rPr sz="1500" i="1" spc="8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Full-Day</a:t>
            </a:r>
            <a:r>
              <a:rPr sz="1500" i="1" spc="9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Pre-</a:t>
            </a:r>
            <a:r>
              <a:rPr sz="1500" i="1" spc="-50" dirty="0">
                <a:solidFill>
                  <a:srgbClr val="003366"/>
                </a:solidFill>
                <a:latin typeface="Arial"/>
                <a:cs typeface="Arial"/>
              </a:rPr>
              <a:t>K</a:t>
            </a:r>
            <a:endParaRPr sz="1500">
              <a:latin typeface="Arial"/>
              <a:cs typeface="Arial"/>
            </a:endParaRPr>
          </a:p>
          <a:p>
            <a:pPr marL="1329055" lvl="1" indent="-315595">
              <a:lnSpc>
                <a:spcPct val="100000"/>
              </a:lnSpc>
              <a:spcBef>
                <a:spcPts val="145"/>
              </a:spcBef>
              <a:buClr>
                <a:srgbClr val="001F5F"/>
              </a:buClr>
              <a:buFont typeface="Arial"/>
              <a:buChar char="▪"/>
              <a:tabLst>
                <a:tab pos="1329055" algn="l"/>
                <a:tab pos="1330325" algn="l"/>
              </a:tabLst>
            </a:pP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New:</a:t>
            </a:r>
            <a:r>
              <a:rPr sz="1500" i="1" spc="7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$5.5</a:t>
            </a:r>
            <a:r>
              <a:rPr sz="1500" i="1" spc="7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million</a:t>
            </a:r>
            <a:r>
              <a:rPr sz="1500" i="1" spc="114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–</a:t>
            </a:r>
            <a:r>
              <a:rPr sz="1500" i="1" spc="4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spc="-20" dirty="0">
                <a:solidFill>
                  <a:srgbClr val="003366"/>
                </a:solidFill>
                <a:latin typeface="Arial"/>
                <a:cs typeface="Arial"/>
              </a:rPr>
              <a:t>PATH</a:t>
            </a:r>
            <a:endParaRPr sz="1500">
              <a:latin typeface="Arial"/>
              <a:cs typeface="Arial"/>
            </a:endParaRPr>
          </a:p>
          <a:p>
            <a:pPr marL="1329055" lvl="1" indent="-315595">
              <a:lnSpc>
                <a:spcPct val="100000"/>
              </a:lnSpc>
              <a:spcBef>
                <a:spcPts val="135"/>
              </a:spcBef>
              <a:buClr>
                <a:srgbClr val="001F5F"/>
              </a:buClr>
              <a:buFont typeface="Arial"/>
              <a:buChar char="▪"/>
              <a:tabLst>
                <a:tab pos="1329055" algn="l"/>
                <a:tab pos="1330325" algn="l"/>
              </a:tabLst>
            </a:pP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New:</a:t>
            </a:r>
            <a:r>
              <a:rPr sz="1500" i="1" spc="9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$3.0</a:t>
            </a:r>
            <a:r>
              <a:rPr sz="1500" i="1" spc="8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million</a:t>
            </a:r>
            <a:r>
              <a:rPr sz="1500" i="1" spc="13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-</a:t>
            </a:r>
            <a:r>
              <a:rPr sz="1500" i="1" spc="5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Curriculum</a:t>
            </a:r>
            <a:r>
              <a:rPr sz="1500" i="1" spc="10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spc="-10" dirty="0">
                <a:solidFill>
                  <a:srgbClr val="003366"/>
                </a:solidFill>
                <a:latin typeface="Arial"/>
                <a:cs typeface="Arial"/>
              </a:rPr>
              <a:t>Support</a:t>
            </a:r>
            <a:endParaRPr sz="1500">
              <a:latin typeface="Arial"/>
              <a:cs typeface="Arial"/>
            </a:endParaRPr>
          </a:p>
          <a:p>
            <a:pPr marL="1329055" lvl="1" indent="-315595">
              <a:lnSpc>
                <a:spcPct val="100000"/>
              </a:lnSpc>
              <a:spcBef>
                <a:spcPts val="140"/>
              </a:spcBef>
              <a:buClr>
                <a:srgbClr val="001F5F"/>
              </a:buClr>
              <a:buFont typeface="Arial"/>
              <a:buChar char="▪"/>
              <a:tabLst>
                <a:tab pos="1329055" algn="l"/>
                <a:tab pos="1330325" algn="l"/>
              </a:tabLst>
            </a:pP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New:</a:t>
            </a:r>
            <a:r>
              <a:rPr sz="1500" i="1" spc="6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$0.8</a:t>
            </a:r>
            <a:r>
              <a:rPr sz="1500" i="1" spc="6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million</a:t>
            </a:r>
            <a:r>
              <a:rPr sz="1500" i="1" spc="10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–</a:t>
            </a:r>
            <a:r>
              <a:rPr sz="1500" i="1" spc="3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spc="-20" dirty="0">
                <a:solidFill>
                  <a:srgbClr val="003366"/>
                </a:solidFill>
                <a:latin typeface="Arial"/>
                <a:cs typeface="Arial"/>
              </a:rPr>
              <a:t>IREAD</a:t>
            </a:r>
            <a:endParaRPr sz="1500">
              <a:latin typeface="Arial"/>
              <a:cs typeface="Arial"/>
            </a:endParaRPr>
          </a:p>
          <a:p>
            <a:pPr marL="1329055" lvl="1" indent="-315595">
              <a:lnSpc>
                <a:spcPct val="100000"/>
              </a:lnSpc>
              <a:spcBef>
                <a:spcPts val="150"/>
              </a:spcBef>
              <a:buClr>
                <a:srgbClr val="001F5F"/>
              </a:buClr>
              <a:buFont typeface="Arial"/>
              <a:buChar char="▪"/>
              <a:tabLst>
                <a:tab pos="1329055" algn="l"/>
                <a:tab pos="1330325" algn="l"/>
              </a:tabLst>
            </a:pP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$30.0</a:t>
            </a:r>
            <a:r>
              <a:rPr sz="1500" i="1" spc="10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million</a:t>
            </a:r>
            <a:r>
              <a:rPr sz="1500" i="1" spc="14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–</a:t>
            </a:r>
            <a:r>
              <a:rPr sz="1500" i="1" spc="9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Summer</a:t>
            </a:r>
            <a:r>
              <a:rPr sz="1500" i="1" spc="13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programming</a:t>
            </a:r>
            <a:r>
              <a:rPr sz="1500" i="1" spc="13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(maintenance</a:t>
            </a:r>
            <a:r>
              <a:rPr sz="1500" i="1" spc="130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003366"/>
                </a:solidFill>
                <a:latin typeface="Arial"/>
                <a:cs typeface="Arial"/>
              </a:rPr>
              <a:t>of</a:t>
            </a:r>
            <a:r>
              <a:rPr sz="1500" i="1" spc="85" dirty="0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sz="1500" i="1" spc="-10" dirty="0">
                <a:solidFill>
                  <a:srgbClr val="003366"/>
                </a:solidFill>
                <a:latin typeface="Arial"/>
                <a:cs typeface="Arial"/>
              </a:rPr>
              <a:t>effort)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2351" y="541147"/>
            <a:ext cx="6520180" cy="8305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2571750" marR="5080" indent="-2559050">
              <a:lnSpc>
                <a:spcPts val="3170"/>
              </a:lnSpc>
              <a:spcBef>
                <a:spcPts val="195"/>
              </a:spcBef>
            </a:pPr>
            <a:r>
              <a:rPr sz="2650" dirty="0"/>
              <a:t>Proposed</a:t>
            </a:r>
            <a:r>
              <a:rPr sz="2650" spc="-105" dirty="0"/>
              <a:t> </a:t>
            </a:r>
            <a:r>
              <a:rPr sz="2650" dirty="0"/>
              <a:t>Allocation</a:t>
            </a:r>
            <a:r>
              <a:rPr sz="2650" spc="-90" dirty="0"/>
              <a:t> </a:t>
            </a:r>
            <a:r>
              <a:rPr sz="2650" dirty="0"/>
              <a:t>of</a:t>
            </a:r>
            <a:r>
              <a:rPr sz="2650" spc="-105" dirty="0"/>
              <a:t> </a:t>
            </a:r>
            <a:r>
              <a:rPr sz="2650" spc="-10" dirty="0"/>
              <a:t>Restricted</a:t>
            </a:r>
            <a:r>
              <a:rPr sz="2650" spc="-114" dirty="0"/>
              <a:t> </a:t>
            </a:r>
            <a:r>
              <a:rPr sz="2650" spc="-10" dirty="0"/>
              <a:t>Funds </a:t>
            </a:r>
            <a:r>
              <a:rPr sz="2650" spc="-10" dirty="0">
                <a:solidFill>
                  <a:srgbClr val="001F5F"/>
                </a:solidFill>
              </a:rPr>
              <a:t>Citywide</a:t>
            </a:r>
            <a:endParaRPr sz="265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185">
              <a:lnSpc>
                <a:spcPct val="100000"/>
              </a:lnSpc>
            </a:pPr>
            <a:fld id="{81D60167-4931-47E6-BA6A-407CBD079E47}" type="slidenum">
              <a:rPr sz="1000" spc="-25" dirty="0"/>
              <a:t>19</a:t>
            </a:fld>
            <a:endParaRPr sz="10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58838" y="1840229"/>
          <a:ext cx="9046210" cy="4076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67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40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7670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Allocation</a:t>
                      </a:r>
                      <a:r>
                        <a:rPr sz="2000" b="1" spc="-4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Type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28575">
                      <a:solidFill>
                        <a:srgbClr val="FF99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Amount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28575">
                      <a:solidFill>
                        <a:srgbClr val="FF99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6995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28575">
                      <a:solidFill>
                        <a:srgbClr val="FF99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670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Discretionary</a:t>
                      </a:r>
                      <a:r>
                        <a:rPr sz="1800" spc="-5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(Schools</a:t>
                      </a:r>
                      <a:r>
                        <a:rPr sz="1300" spc="-4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decide</a:t>
                      </a:r>
                      <a:r>
                        <a:rPr sz="1300" spc="-3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sz="1300" spc="-4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use</a:t>
                      </a:r>
                      <a:r>
                        <a:rPr sz="1300" spc="-4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within</a:t>
                      </a:r>
                      <a:r>
                        <a:rPr sz="1300" spc="-3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allowable</a:t>
                      </a:r>
                      <a:r>
                        <a:rPr sz="1300" spc="-1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programs)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28575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  <a:solidFill>
                      <a:srgbClr val="FF993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8900" algn="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$429,413,758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28575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  <a:solidFill>
                      <a:srgbClr val="FF993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74.84%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28575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  <a:solidFill>
                      <a:srgbClr val="FF993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670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ICT</a:t>
                      </a:r>
                      <a:r>
                        <a:rPr sz="1800" spc="-6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(Targeted: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Schools</a:t>
                      </a:r>
                      <a:r>
                        <a:rPr sz="13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must</a:t>
                      </a:r>
                      <a:r>
                        <a:rPr sz="1300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spend</a:t>
                      </a:r>
                      <a:r>
                        <a:rPr sz="13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sz="1300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1300" spc="-1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purpose)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1440" algn="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$84,600,062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14.74%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670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ASD</a:t>
                      </a:r>
                      <a:r>
                        <a:rPr sz="1800" spc="-5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(Targeted:</a:t>
                      </a:r>
                      <a:r>
                        <a:rPr sz="1300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Schools</a:t>
                      </a:r>
                      <a:r>
                        <a:rPr sz="13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must</a:t>
                      </a:r>
                      <a:r>
                        <a:rPr sz="13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spend</a:t>
                      </a:r>
                      <a:r>
                        <a:rPr sz="1300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sz="1300" spc="-2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1300" spc="-2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purpose)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  <a:solidFill>
                      <a:srgbClr val="FF993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91440" algn="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$11,470,636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  <a:solidFill>
                      <a:srgbClr val="FF993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2.00%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  <a:solidFill>
                      <a:srgbClr val="FF993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670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Pre</a:t>
                      </a:r>
                      <a:r>
                        <a:rPr sz="1800" spc="-3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sz="1800" spc="-3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(Targeted:</a:t>
                      </a:r>
                      <a:r>
                        <a:rPr sz="1300" spc="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Schools must</a:t>
                      </a:r>
                      <a:r>
                        <a:rPr sz="1300" spc="-1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spend on</a:t>
                      </a:r>
                      <a:r>
                        <a:rPr sz="1300" spc="-1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13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purpose)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080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8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$8,979,572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1.56%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670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800" spc="-6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PATH</a:t>
                      </a:r>
                      <a:r>
                        <a:rPr sz="1800" spc="-6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(Targeted:</a:t>
                      </a:r>
                      <a:r>
                        <a:rPr sz="1300" spc="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Schools</a:t>
                      </a:r>
                      <a:r>
                        <a:rPr sz="1300" spc="-2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must</a:t>
                      </a:r>
                      <a:r>
                        <a:rPr sz="13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spend</a:t>
                      </a:r>
                      <a:r>
                        <a:rPr sz="1300" spc="-1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sz="1300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1300" spc="-2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purpose)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  <a:solidFill>
                      <a:srgbClr val="FF993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9080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8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$5,485,478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  <a:solidFill>
                      <a:srgbClr val="FF993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0.96%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  <a:solidFill>
                      <a:srgbClr val="FF993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7670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Curriculum</a:t>
                      </a:r>
                      <a:r>
                        <a:rPr sz="1800" spc="-3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Support</a:t>
                      </a:r>
                      <a:r>
                        <a:rPr sz="1800" spc="-5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(Targeted: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Schools</a:t>
                      </a:r>
                      <a:r>
                        <a:rPr sz="1300" spc="-3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must</a:t>
                      </a:r>
                      <a:r>
                        <a:rPr sz="1300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spend</a:t>
                      </a:r>
                      <a:r>
                        <a:rPr sz="1300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sz="1300" spc="-3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1300" spc="-3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purpose)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080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8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$3,086,483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0.54%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7670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IREAD</a:t>
                      </a:r>
                      <a:r>
                        <a:rPr sz="1800" spc="-5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(Targeted:</a:t>
                      </a:r>
                      <a:r>
                        <a:rPr sz="1300" spc="-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Schools</a:t>
                      </a:r>
                      <a:r>
                        <a:rPr sz="1300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must</a:t>
                      </a:r>
                      <a:r>
                        <a:rPr sz="13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spend</a:t>
                      </a:r>
                      <a:r>
                        <a:rPr sz="1300" spc="-2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sz="1300" spc="-2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1300" spc="-2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purpose)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  <a:solidFill>
                      <a:srgbClr val="FF993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9144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8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$775,140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  <a:solidFill>
                      <a:srgbClr val="FF993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0.14%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  <a:solidFill>
                      <a:srgbClr val="FF993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7670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Summer</a:t>
                      </a:r>
                      <a:r>
                        <a:rPr sz="1800" spc="-6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Programming</a:t>
                      </a:r>
                      <a:r>
                        <a:rPr sz="1800" spc="-4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(Maintenance</a:t>
                      </a:r>
                      <a:r>
                        <a:rPr sz="1300" spc="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300" spc="-45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Effort)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144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8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$30,000,159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5.23%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7670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  <a:solidFill>
                      <a:srgbClr val="FF993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890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800" b="1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$573,811,288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  <a:solidFill>
                      <a:srgbClr val="FF9933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800" b="1" spc="-10" dirty="0">
                          <a:solidFill>
                            <a:srgbClr val="001F5F"/>
                          </a:solidFill>
                          <a:latin typeface="Arial"/>
                          <a:cs typeface="Arial"/>
                        </a:rPr>
                        <a:t>100.00%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9933"/>
                      </a:solidFill>
                      <a:prstDash val="solid"/>
                    </a:lnL>
                    <a:lnR w="12700">
                      <a:solidFill>
                        <a:srgbClr val="FF9933"/>
                      </a:solidFill>
                      <a:prstDash val="solid"/>
                    </a:lnR>
                    <a:lnT w="12700">
                      <a:solidFill>
                        <a:srgbClr val="FF9933"/>
                      </a:solidFill>
                      <a:prstDash val="solid"/>
                    </a:lnT>
                    <a:lnB w="12700">
                      <a:solidFill>
                        <a:srgbClr val="FF9933"/>
                      </a:solidFill>
                      <a:prstDash val="solid"/>
                    </a:lnB>
                    <a:solidFill>
                      <a:srgbClr val="FF9933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185">
              <a:lnSpc>
                <a:spcPct val="100000"/>
              </a:lnSpc>
            </a:pPr>
            <a:fld id="{81D60167-4931-47E6-BA6A-407CBD079E47}" type="slidenum">
              <a:rPr sz="1000" spc="-25" dirty="0"/>
              <a:t>20</a:t>
            </a:fld>
            <a:endParaRPr sz="1000"/>
          </a:p>
        </p:txBody>
      </p:sp>
      <p:graphicFrame>
        <p:nvGraphicFramePr>
          <p:cNvPr id="4" name="Table 10">
            <a:extLst>
              <a:ext uri="{FF2B5EF4-FFF2-40B4-BE49-F238E27FC236}">
                <a16:creationId xmlns:a16="http://schemas.microsoft.com/office/drawing/2014/main" id="{2E09053F-4BBE-55CA-5A99-AA5420ED0D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8690285"/>
              </p:ext>
            </p:extLst>
          </p:nvPr>
        </p:nvGraphicFramePr>
        <p:xfrm>
          <a:off x="762000" y="2209800"/>
          <a:ext cx="8142515" cy="25958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42560">
                  <a:extLst>
                    <a:ext uri="{9D8B030D-6E8A-4147-A177-3AD203B41FA5}">
                      <a16:colId xmlns:a16="http://schemas.microsoft.com/office/drawing/2014/main" val="2047132216"/>
                    </a:ext>
                  </a:extLst>
                </a:gridCol>
                <a:gridCol w="1785257">
                  <a:extLst>
                    <a:ext uri="{9D8B030D-6E8A-4147-A177-3AD203B41FA5}">
                      <a16:colId xmlns:a16="http://schemas.microsoft.com/office/drawing/2014/main" val="23964519"/>
                    </a:ext>
                  </a:extLst>
                </a:gridCol>
                <a:gridCol w="1114698">
                  <a:extLst>
                    <a:ext uri="{9D8B030D-6E8A-4147-A177-3AD203B41FA5}">
                      <a16:colId xmlns:a16="http://schemas.microsoft.com/office/drawing/2014/main" val="3607686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2060"/>
                          </a:solidFill>
                        </a:rPr>
                        <a:t>Allocation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2060"/>
                          </a:solidFill>
                        </a:rPr>
                        <a:t>Amount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2060"/>
                          </a:solidFill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502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Discretionary 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</a:rPr>
                        <a:t>(Schools decide on use within allowable programs) </a:t>
                      </a:r>
                      <a:endParaRPr 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$15,441,079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rgbClr val="002060"/>
                          </a:solidFill>
                        </a:rPr>
                        <a:t>78.18%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230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ICT 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</a:rPr>
                        <a:t>(Targeted: Schools must spend on this purpose)</a:t>
                      </a:r>
                      <a:endParaRPr 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$2,851,454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rgbClr val="002060"/>
                          </a:solidFill>
                        </a:rPr>
                        <a:t>14.44%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190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ASD 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</a:rPr>
                        <a:t>(Targeted: Schools must spend on this purpose)</a:t>
                      </a:r>
                      <a:endParaRPr 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$67,150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rgbClr val="002060"/>
                          </a:solidFill>
                        </a:rPr>
                        <a:t>0.34%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801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Pre – K 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(Targeted: Schools must spend on this purpose)</a:t>
                      </a:r>
                      <a:endParaRPr 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$210,813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rgbClr val="002060"/>
                          </a:solidFill>
                        </a:rPr>
                        <a:t>1.07%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468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Summer Programming 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</a:rPr>
                        <a:t>(Maintenance of Effort)</a:t>
                      </a:r>
                      <a:endParaRPr 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$1,181,100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rgbClr val="002060"/>
                          </a:solidFill>
                        </a:rPr>
                        <a:t>5.98%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017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2060"/>
                          </a:solidFill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rgbClr val="002060"/>
                          </a:solidFill>
                        </a:rPr>
                        <a:t>$19,751,596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rgbClr val="002060"/>
                          </a:solidFill>
                        </a:rPr>
                        <a:t>100.00%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727493"/>
                  </a:ext>
                </a:extLst>
              </a:tr>
            </a:tbl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B973E2F3-7781-D59F-AC5E-5ADC151DDEB6}"/>
              </a:ext>
            </a:extLst>
          </p:cNvPr>
          <p:cNvSpPr txBox="1">
            <a:spLocks noChangeArrowheads="1"/>
          </p:cNvSpPr>
          <p:nvPr/>
        </p:nvSpPr>
        <p:spPr>
          <a:xfrm>
            <a:off x="1239926" y="762000"/>
            <a:ext cx="7578547" cy="892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50" b="1" i="0">
                <a:solidFill>
                  <a:srgbClr val="00336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dirty="0">
                <a:latin typeface="+mn-lt"/>
                <a:cs typeface="Times New Roman" panose="02020603050405020304" pitchFamily="18" charset="0"/>
              </a:rPr>
              <a:t>Proposed Allocation of Restricted Funds</a:t>
            </a:r>
            <a:br>
              <a:rPr lang="en-US" sz="2800" dirty="0">
                <a:latin typeface="+mn-lt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District 28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630805">
              <a:lnSpc>
                <a:spcPct val="100000"/>
              </a:lnSpc>
              <a:spcBef>
                <a:spcPts val="135"/>
              </a:spcBef>
            </a:pPr>
            <a:r>
              <a:rPr dirty="0"/>
              <a:t>Public</a:t>
            </a:r>
            <a:r>
              <a:rPr spc="75" dirty="0"/>
              <a:t> </a:t>
            </a:r>
            <a:r>
              <a:rPr spc="-10" dirty="0"/>
              <a:t>Comment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555"/>
              </a:lnSpc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3410" y="2087372"/>
            <a:ext cx="9069070" cy="302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50495" indent="-342900">
              <a:lnSpc>
                <a:spcPct val="100000"/>
              </a:lnSpc>
              <a:spcBef>
                <a:spcPts val="105"/>
              </a:spcBef>
            </a:pPr>
            <a:r>
              <a:rPr sz="1950" spc="760" dirty="0">
                <a:solidFill>
                  <a:srgbClr val="333333"/>
                </a:solidFill>
                <a:latin typeface="Arial"/>
                <a:cs typeface="Arial"/>
              </a:rPr>
              <a:t>v</a:t>
            </a:r>
            <a:r>
              <a:rPr sz="1950" spc="39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We</a:t>
            </a:r>
            <a:r>
              <a:rPr sz="195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will</a:t>
            </a:r>
            <a:r>
              <a:rPr sz="1950" spc="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take</a:t>
            </a:r>
            <a:r>
              <a:rPr sz="195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public</a:t>
            </a:r>
            <a:r>
              <a:rPr sz="19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feedback</a:t>
            </a:r>
            <a:r>
              <a:rPr sz="1950" spc="-5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into</a:t>
            </a:r>
            <a:r>
              <a:rPr sz="195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account</a:t>
            </a:r>
            <a:r>
              <a:rPr sz="1950" spc="-6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sz="19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19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coming</a:t>
            </a:r>
            <a:r>
              <a:rPr sz="1950" spc="-4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weeks</a:t>
            </a:r>
            <a:r>
              <a:rPr sz="195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as</a:t>
            </a:r>
            <a:r>
              <a:rPr sz="19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we</a:t>
            </a:r>
            <a:r>
              <a:rPr sz="1950" spc="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333333"/>
                </a:solidFill>
                <a:latin typeface="Arial"/>
                <a:cs typeface="Arial"/>
              </a:rPr>
              <a:t>continue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sz="1950" spc="-5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work</a:t>
            </a:r>
            <a:r>
              <a:rPr sz="195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toward</a:t>
            </a:r>
            <a:r>
              <a:rPr sz="19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complying</a:t>
            </a:r>
            <a:r>
              <a:rPr sz="1950" spc="-4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with</a:t>
            </a:r>
            <a:r>
              <a:rPr sz="1950" spc="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this</a:t>
            </a:r>
            <a:r>
              <a:rPr sz="195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333333"/>
                </a:solidFill>
                <a:latin typeface="Arial"/>
                <a:cs typeface="Arial"/>
              </a:rPr>
              <a:t>mandate.</a:t>
            </a:r>
            <a:endParaRPr sz="1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50" spc="760" dirty="0">
                <a:solidFill>
                  <a:srgbClr val="333333"/>
                </a:solidFill>
                <a:latin typeface="Arial"/>
                <a:cs typeface="Arial"/>
              </a:rPr>
              <a:t>v</a:t>
            </a:r>
            <a:r>
              <a:rPr sz="1950" spc="39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195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deadline</a:t>
            </a:r>
            <a:r>
              <a:rPr sz="1950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for</a:t>
            </a:r>
            <a:r>
              <a:rPr sz="19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submitting</a:t>
            </a:r>
            <a:r>
              <a:rPr sz="1950" spc="-4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public</a:t>
            </a:r>
            <a:r>
              <a:rPr sz="19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comment</a:t>
            </a:r>
            <a:r>
              <a:rPr sz="1950" spc="-5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will</a:t>
            </a:r>
            <a:r>
              <a:rPr sz="1950" spc="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be</a:t>
            </a:r>
            <a:r>
              <a:rPr sz="19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August</a:t>
            </a:r>
            <a:r>
              <a:rPr sz="1950" spc="-5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11,</a:t>
            </a:r>
            <a:r>
              <a:rPr sz="195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333333"/>
                </a:solidFill>
                <a:latin typeface="Arial"/>
                <a:cs typeface="Arial"/>
              </a:rPr>
              <a:t>2023.</a:t>
            </a:r>
            <a:endParaRPr sz="1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</a:pPr>
            <a:r>
              <a:rPr sz="1950" spc="760" dirty="0">
                <a:solidFill>
                  <a:srgbClr val="0E161C"/>
                </a:solidFill>
                <a:latin typeface="Arial"/>
                <a:cs typeface="Arial"/>
              </a:rPr>
              <a:t>v</a:t>
            </a:r>
            <a:r>
              <a:rPr sz="1950" spc="400" dirty="0">
                <a:solidFill>
                  <a:srgbClr val="0E161C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161C"/>
                </a:solidFill>
                <a:latin typeface="Arial"/>
                <a:cs typeface="Arial"/>
              </a:rPr>
              <a:t>Educators,</a:t>
            </a:r>
            <a:r>
              <a:rPr sz="1950" spc="-55" dirty="0">
                <a:solidFill>
                  <a:srgbClr val="0E161C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161C"/>
                </a:solidFill>
                <a:latin typeface="Arial"/>
                <a:cs typeface="Arial"/>
              </a:rPr>
              <a:t>parents</a:t>
            </a:r>
            <a:r>
              <a:rPr sz="1950" spc="-40" dirty="0">
                <a:solidFill>
                  <a:srgbClr val="0E161C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161C"/>
                </a:solidFill>
                <a:latin typeface="Arial"/>
                <a:cs typeface="Arial"/>
              </a:rPr>
              <a:t>and</a:t>
            </a:r>
            <a:r>
              <a:rPr sz="1950" spc="-20" dirty="0">
                <a:solidFill>
                  <a:srgbClr val="0E161C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161C"/>
                </a:solidFill>
                <a:latin typeface="Arial"/>
                <a:cs typeface="Arial"/>
              </a:rPr>
              <a:t>caregivers,</a:t>
            </a:r>
            <a:r>
              <a:rPr sz="1950" spc="-35" dirty="0">
                <a:solidFill>
                  <a:srgbClr val="0E161C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161C"/>
                </a:solidFill>
                <a:latin typeface="Arial"/>
                <a:cs typeface="Arial"/>
              </a:rPr>
              <a:t>and</a:t>
            </a:r>
            <a:r>
              <a:rPr sz="1950" spc="-30" dirty="0">
                <a:solidFill>
                  <a:srgbClr val="0E161C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161C"/>
                </a:solidFill>
                <a:latin typeface="Arial"/>
                <a:cs typeface="Arial"/>
              </a:rPr>
              <a:t>all other</a:t>
            </a:r>
            <a:r>
              <a:rPr sz="1950" spc="-35" dirty="0">
                <a:solidFill>
                  <a:srgbClr val="0E161C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161C"/>
                </a:solidFill>
                <a:latin typeface="Arial"/>
                <a:cs typeface="Arial"/>
              </a:rPr>
              <a:t>members</a:t>
            </a:r>
            <a:r>
              <a:rPr sz="1950" spc="-40" dirty="0">
                <a:solidFill>
                  <a:srgbClr val="0E161C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161C"/>
                </a:solidFill>
                <a:latin typeface="Arial"/>
                <a:cs typeface="Arial"/>
              </a:rPr>
              <a:t>of</a:t>
            </a:r>
            <a:r>
              <a:rPr sz="1950" spc="-20" dirty="0">
                <a:solidFill>
                  <a:srgbClr val="0E161C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161C"/>
                </a:solidFill>
                <a:latin typeface="Arial"/>
                <a:cs typeface="Arial"/>
              </a:rPr>
              <a:t>the</a:t>
            </a:r>
            <a:r>
              <a:rPr sz="1950" spc="-15" dirty="0">
                <a:solidFill>
                  <a:srgbClr val="0E161C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161C"/>
                </a:solidFill>
                <a:latin typeface="Arial"/>
                <a:cs typeface="Arial"/>
              </a:rPr>
              <a:t>New</a:t>
            </a:r>
            <a:r>
              <a:rPr sz="1950" spc="-15" dirty="0">
                <a:solidFill>
                  <a:srgbClr val="0E161C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161C"/>
                </a:solidFill>
                <a:latin typeface="Arial"/>
                <a:cs typeface="Arial"/>
              </a:rPr>
              <a:t>York</a:t>
            </a:r>
            <a:r>
              <a:rPr sz="1950" spc="-30" dirty="0">
                <a:solidFill>
                  <a:srgbClr val="0E161C"/>
                </a:solidFill>
                <a:latin typeface="Arial"/>
                <a:cs typeface="Arial"/>
              </a:rPr>
              <a:t> </a:t>
            </a:r>
            <a:r>
              <a:rPr sz="1950" spc="-20" dirty="0">
                <a:solidFill>
                  <a:srgbClr val="0E161C"/>
                </a:solidFill>
                <a:latin typeface="Arial"/>
                <a:cs typeface="Arial"/>
              </a:rPr>
              <a:t>City </a:t>
            </a:r>
            <a:r>
              <a:rPr sz="1950" dirty="0">
                <a:solidFill>
                  <a:srgbClr val="0E161C"/>
                </a:solidFill>
                <a:latin typeface="Arial"/>
                <a:cs typeface="Arial"/>
              </a:rPr>
              <a:t>community</a:t>
            </a:r>
            <a:r>
              <a:rPr sz="1950" spc="-65" dirty="0">
                <a:solidFill>
                  <a:srgbClr val="0E161C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161C"/>
                </a:solidFill>
                <a:latin typeface="Arial"/>
                <a:cs typeface="Arial"/>
              </a:rPr>
              <a:t>may</a:t>
            </a:r>
            <a:r>
              <a:rPr sz="1950" spc="-25" dirty="0">
                <a:solidFill>
                  <a:srgbClr val="0E161C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161C"/>
                </a:solidFill>
                <a:latin typeface="Arial"/>
                <a:cs typeface="Arial"/>
              </a:rPr>
              <a:t>submit</a:t>
            </a:r>
            <a:r>
              <a:rPr sz="1950" spc="-35" dirty="0">
                <a:solidFill>
                  <a:srgbClr val="0E161C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161C"/>
                </a:solidFill>
                <a:latin typeface="Arial"/>
                <a:cs typeface="Arial"/>
              </a:rPr>
              <a:t>their comments</a:t>
            </a:r>
            <a:r>
              <a:rPr sz="1950" spc="-50" dirty="0">
                <a:solidFill>
                  <a:srgbClr val="0E161C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161C"/>
                </a:solidFill>
                <a:latin typeface="Arial"/>
                <a:cs typeface="Arial"/>
              </a:rPr>
              <a:t>by</a:t>
            </a:r>
            <a:r>
              <a:rPr sz="1950" spc="-25" dirty="0">
                <a:solidFill>
                  <a:srgbClr val="0E161C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161C"/>
                </a:solidFill>
                <a:latin typeface="Arial"/>
                <a:cs typeface="Arial"/>
              </a:rPr>
              <a:t>email </a:t>
            </a:r>
            <a:r>
              <a:rPr sz="1950" spc="-25" dirty="0">
                <a:solidFill>
                  <a:srgbClr val="0E161C"/>
                </a:solidFill>
                <a:latin typeface="Arial"/>
                <a:cs typeface="Arial"/>
              </a:rPr>
              <a:t>to </a:t>
            </a:r>
            <a:r>
              <a:rPr sz="1950" u="sng" spc="-1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  <a:hlinkClick r:id="rId2"/>
              </a:rPr>
              <a:t>contractsforexcellence@schools.nyc.gov</a:t>
            </a:r>
            <a:endParaRPr sz="1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3353" y="5013452"/>
            <a:ext cx="7790815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CLASS</a:t>
            </a:r>
            <a:r>
              <a:rPr sz="4400" spc="-5" dirty="0"/>
              <a:t> </a:t>
            </a:r>
            <a:r>
              <a:rPr sz="4400" dirty="0"/>
              <a:t>SIZE</a:t>
            </a:r>
            <a:r>
              <a:rPr sz="4400" spc="-10" dirty="0"/>
              <a:t> </a:t>
            </a:r>
            <a:r>
              <a:rPr sz="4400" dirty="0"/>
              <a:t>LEGISLATION</a:t>
            </a:r>
            <a:r>
              <a:rPr sz="4400" spc="-25" dirty="0"/>
              <a:t> </a:t>
            </a:r>
            <a:r>
              <a:rPr sz="4400" spc="-50" dirty="0"/>
              <a:t>&amp; </a:t>
            </a:r>
            <a:r>
              <a:rPr sz="4400" dirty="0"/>
              <a:t>WORKING</a:t>
            </a:r>
            <a:r>
              <a:rPr sz="4400" spc="-20" dirty="0"/>
              <a:t> </a:t>
            </a:r>
            <a:r>
              <a:rPr sz="4400" spc="-10" dirty="0"/>
              <a:t>GROUP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555"/>
              </a:lnSpc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1329" y="557021"/>
            <a:ext cx="52908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2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Chapter</a:t>
            </a:r>
            <a:r>
              <a:rPr sz="2400" spc="-30" dirty="0"/>
              <a:t> </a:t>
            </a:r>
            <a:r>
              <a:rPr sz="2400" dirty="0"/>
              <a:t>556</a:t>
            </a:r>
            <a:r>
              <a:rPr sz="2400" spc="-10" dirty="0"/>
              <a:t> </a:t>
            </a:r>
            <a:r>
              <a:rPr sz="2400" dirty="0"/>
              <a:t>of</a:t>
            </a:r>
            <a:r>
              <a:rPr sz="2400" spc="-20" dirty="0"/>
              <a:t> </a:t>
            </a:r>
            <a:r>
              <a:rPr sz="2400" dirty="0"/>
              <a:t>the</a:t>
            </a:r>
            <a:r>
              <a:rPr sz="2400" spc="-35" dirty="0"/>
              <a:t> </a:t>
            </a:r>
            <a:r>
              <a:rPr sz="2400" dirty="0"/>
              <a:t>Laws</a:t>
            </a:r>
            <a:r>
              <a:rPr sz="2400" spc="-55" dirty="0"/>
              <a:t> </a:t>
            </a:r>
            <a:r>
              <a:rPr sz="2400" dirty="0"/>
              <a:t>of</a:t>
            </a:r>
            <a:r>
              <a:rPr sz="2400" spc="-20" dirty="0"/>
              <a:t> </a:t>
            </a:r>
            <a:r>
              <a:rPr sz="2400" dirty="0"/>
              <a:t>2022</a:t>
            </a:r>
            <a:r>
              <a:rPr sz="2400" spc="-15" dirty="0"/>
              <a:t> </a:t>
            </a:r>
            <a:r>
              <a:rPr sz="2400" spc="-25" dirty="0"/>
              <a:t>and </a:t>
            </a:r>
            <a:r>
              <a:rPr sz="2400" dirty="0"/>
              <a:t>the</a:t>
            </a:r>
            <a:r>
              <a:rPr sz="2400" spc="-25" dirty="0"/>
              <a:t> </a:t>
            </a:r>
            <a:r>
              <a:rPr sz="2400" dirty="0"/>
              <a:t>Class</a:t>
            </a:r>
            <a:r>
              <a:rPr sz="2400" spc="-5" dirty="0"/>
              <a:t> </a:t>
            </a:r>
            <a:r>
              <a:rPr sz="2400" dirty="0"/>
              <a:t>Size</a:t>
            </a:r>
            <a:r>
              <a:rPr sz="2400" spc="-20" dirty="0"/>
              <a:t> </a:t>
            </a:r>
            <a:r>
              <a:rPr sz="2400" dirty="0"/>
              <a:t>Reduction</a:t>
            </a:r>
            <a:r>
              <a:rPr sz="2400" spc="-20" dirty="0"/>
              <a:t> Plan</a:t>
            </a:r>
            <a:endParaRPr sz="24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555"/>
              </a:lnSpc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647801" y="1472565"/>
            <a:ext cx="8466455" cy="5238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</a:pPr>
            <a:r>
              <a:rPr sz="1800" spc="700" dirty="0">
                <a:solidFill>
                  <a:srgbClr val="557934"/>
                </a:solidFill>
                <a:latin typeface="Arial"/>
                <a:cs typeface="Arial"/>
              </a:rPr>
              <a:t>v</a:t>
            </a:r>
            <a:r>
              <a:rPr sz="1800" spc="125" dirty="0">
                <a:solidFill>
                  <a:srgbClr val="557934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180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State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revised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180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Contracts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for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Excellence</a:t>
            </a:r>
            <a:r>
              <a:rPr sz="180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law</a:t>
            </a:r>
            <a:r>
              <a:rPr sz="180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last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year,</a:t>
            </a:r>
            <a:r>
              <a:rPr sz="1800" spc="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establishing</a:t>
            </a:r>
            <a:r>
              <a:rPr sz="1800" spc="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333333"/>
                </a:solidFill>
                <a:latin typeface="Arial"/>
                <a:cs typeface="Arial"/>
              </a:rPr>
              <a:t>new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class</a:t>
            </a:r>
            <a:r>
              <a:rPr sz="1800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size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caps</a:t>
            </a:r>
            <a:r>
              <a:rPr sz="180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requiring</a:t>
            </a:r>
            <a:r>
              <a:rPr sz="180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DOE</a:t>
            </a:r>
            <a:r>
              <a:rPr sz="1800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sz="180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create</a:t>
            </a:r>
            <a:r>
              <a:rPr sz="180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800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5-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year</a:t>
            </a:r>
            <a:r>
              <a:rPr sz="1800" spc="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class</a:t>
            </a:r>
            <a:r>
              <a:rPr sz="180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size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reduction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plan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333333"/>
                </a:solidFill>
                <a:latin typeface="Arial"/>
                <a:cs typeface="Arial"/>
              </a:rPr>
              <a:t>to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comply</a:t>
            </a:r>
            <a:r>
              <a:rPr sz="180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with</a:t>
            </a:r>
            <a:r>
              <a:rPr sz="1800" spc="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180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new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333333"/>
                </a:solidFill>
                <a:latin typeface="Arial"/>
                <a:cs typeface="Arial"/>
              </a:rPr>
              <a:t>caps.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299085" marR="158115" indent="-287020">
              <a:lnSpc>
                <a:spcPct val="100000"/>
              </a:lnSpc>
            </a:pPr>
            <a:r>
              <a:rPr sz="1800" spc="700" dirty="0">
                <a:solidFill>
                  <a:srgbClr val="557934"/>
                </a:solidFill>
                <a:latin typeface="Arial"/>
                <a:cs typeface="Arial"/>
              </a:rPr>
              <a:t>v</a:t>
            </a:r>
            <a:r>
              <a:rPr sz="1800" spc="130" dirty="0">
                <a:solidFill>
                  <a:srgbClr val="557934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We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are</a:t>
            </a:r>
            <a:r>
              <a:rPr sz="180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required to</a:t>
            </a:r>
            <a:r>
              <a:rPr sz="180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have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20%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of</a:t>
            </a:r>
            <a:r>
              <a:rPr sz="180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classes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sz="180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compliance</a:t>
            </a:r>
            <a:r>
              <a:rPr sz="1800" spc="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this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coming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year</a:t>
            </a:r>
            <a:r>
              <a:rPr sz="1800" spc="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333333"/>
                </a:solidFill>
                <a:latin typeface="Arial"/>
                <a:cs typeface="Arial"/>
              </a:rPr>
              <a:t>(SY </a:t>
            </a:r>
            <a:r>
              <a:rPr sz="1800" spc="-20" dirty="0">
                <a:solidFill>
                  <a:srgbClr val="333333"/>
                </a:solidFill>
                <a:latin typeface="Arial"/>
                <a:cs typeface="Arial"/>
              </a:rPr>
              <a:t>2023-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24),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increasing to</a:t>
            </a:r>
            <a:r>
              <a:rPr sz="180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40%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180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subsequent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year,</a:t>
            </a:r>
            <a:r>
              <a:rPr sz="1800" spc="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until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100%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sz="1800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1800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fifth</a:t>
            </a:r>
            <a:r>
              <a:rPr sz="1800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year</a:t>
            </a:r>
            <a:r>
              <a:rPr sz="1800" spc="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333333"/>
                </a:solidFill>
                <a:latin typeface="Arial"/>
                <a:cs typeface="Arial"/>
              </a:rPr>
              <a:t>of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implementation</a:t>
            </a:r>
            <a:r>
              <a:rPr sz="1800" spc="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(SY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333333"/>
                </a:solidFill>
                <a:latin typeface="Arial"/>
                <a:cs typeface="Arial"/>
              </a:rPr>
              <a:t>2027-28).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700" dirty="0">
                <a:solidFill>
                  <a:srgbClr val="557934"/>
                </a:solidFill>
                <a:latin typeface="Arial"/>
                <a:cs typeface="Arial"/>
              </a:rPr>
              <a:t>v</a:t>
            </a:r>
            <a:r>
              <a:rPr sz="1800" spc="135" dirty="0">
                <a:solidFill>
                  <a:srgbClr val="557934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DOE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is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on</a:t>
            </a:r>
            <a:r>
              <a:rPr sz="180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track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sz="180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comply with</a:t>
            </a:r>
            <a:r>
              <a:rPr sz="1800" spc="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targets</a:t>
            </a:r>
            <a:r>
              <a:rPr sz="1800" spc="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for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years</a:t>
            </a:r>
            <a:r>
              <a:rPr sz="1800" spc="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1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sz="180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spc="-50" dirty="0">
                <a:solidFill>
                  <a:srgbClr val="333333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299085" marR="186055" indent="-287020">
              <a:lnSpc>
                <a:spcPct val="100000"/>
              </a:lnSpc>
            </a:pPr>
            <a:r>
              <a:rPr sz="1800" spc="700" dirty="0">
                <a:solidFill>
                  <a:srgbClr val="557934"/>
                </a:solidFill>
                <a:latin typeface="Arial"/>
                <a:cs typeface="Arial"/>
              </a:rPr>
              <a:t>v</a:t>
            </a:r>
            <a:r>
              <a:rPr sz="1800" spc="125" dirty="0">
                <a:solidFill>
                  <a:srgbClr val="557934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DOE’s</a:t>
            </a:r>
            <a:r>
              <a:rPr sz="180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Class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Size</a:t>
            </a:r>
            <a:r>
              <a:rPr sz="180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Reduction Plan</a:t>
            </a:r>
            <a:r>
              <a:rPr sz="180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for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1800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coming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year,</a:t>
            </a:r>
            <a:r>
              <a:rPr sz="1800" spc="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which</a:t>
            </a:r>
            <a:r>
              <a:rPr sz="1800" spc="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has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been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publicly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posted</a:t>
            </a:r>
            <a:r>
              <a:rPr sz="1800" spc="14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at</a:t>
            </a:r>
            <a:r>
              <a:rPr sz="1800" spc="1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u="sng" spc="-10" dirty="0">
                <a:solidFill>
                  <a:srgbClr val="6699CC"/>
                </a:solidFill>
                <a:uFill>
                  <a:solidFill>
                    <a:srgbClr val="6699CC"/>
                  </a:solidFill>
                </a:uFill>
                <a:latin typeface="Arial"/>
                <a:cs typeface="Arial"/>
                <a:hlinkClick r:id="rId2"/>
              </a:rPr>
              <a:t>https://www.schools.nyc.gov/about-us/funding/contracts-</a:t>
            </a:r>
            <a:r>
              <a:rPr sz="1800" u="sng" spc="-20" dirty="0">
                <a:solidFill>
                  <a:srgbClr val="6699CC"/>
                </a:solidFill>
                <a:uFill>
                  <a:solidFill>
                    <a:srgbClr val="6699CC"/>
                  </a:solidFill>
                </a:uFill>
                <a:latin typeface="Arial"/>
                <a:cs typeface="Arial"/>
                <a:hlinkClick r:id="rId2"/>
              </a:rPr>
              <a:t>for-</a:t>
            </a:r>
            <a:r>
              <a:rPr sz="1800" spc="-20" dirty="0">
                <a:solidFill>
                  <a:srgbClr val="6699CC"/>
                </a:solidFill>
                <a:latin typeface="Arial"/>
                <a:cs typeface="Arial"/>
              </a:rPr>
              <a:t> </a:t>
            </a:r>
            <a:r>
              <a:rPr sz="1800" u="sng" dirty="0">
                <a:solidFill>
                  <a:srgbClr val="6699CC"/>
                </a:solidFill>
                <a:uFill>
                  <a:solidFill>
                    <a:srgbClr val="6699CC"/>
                  </a:solidFill>
                </a:uFill>
                <a:latin typeface="Arial"/>
                <a:cs typeface="Arial"/>
                <a:hlinkClick r:id="rId2"/>
              </a:rPr>
              <a:t>excellence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,</a:t>
            </a:r>
            <a:r>
              <a:rPr sz="1800" spc="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reflects</a:t>
            </a:r>
            <a:r>
              <a:rPr sz="180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both</a:t>
            </a:r>
            <a:r>
              <a:rPr sz="180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1800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expected</a:t>
            </a:r>
            <a:r>
              <a:rPr sz="180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compliance in</a:t>
            </a:r>
            <a:r>
              <a:rPr sz="180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SY</a:t>
            </a:r>
            <a:r>
              <a:rPr sz="180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23-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24,</a:t>
            </a:r>
            <a:r>
              <a:rPr sz="180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current</a:t>
            </a:r>
            <a:r>
              <a:rPr sz="1800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class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size</a:t>
            </a:r>
            <a:r>
              <a:rPr sz="180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statistics,</a:t>
            </a:r>
            <a:r>
              <a:rPr sz="1800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sz="1800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180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longer-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term</a:t>
            </a:r>
            <a:r>
              <a:rPr sz="180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planning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for</a:t>
            </a:r>
            <a:r>
              <a:rPr sz="1800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implementation,</a:t>
            </a:r>
            <a:r>
              <a:rPr sz="180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including</a:t>
            </a:r>
            <a:r>
              <a:rPr sz="180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333333"/>
                </a:solidFill>
                <a:latin typeface="Arial"/>
                <a:cs typeface="Arial"/>
              </a:rPr>
              <a:t>the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Class</a:t>
            </a:r>
            <a:r>
              <a:rPr sz="180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Size</a:t>
            </a:r>
            <a:r>
              <a:rPr sz="1800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Working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Group.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299085" marR="748665" indent="-287020">
              <a:lnSpc>
                <a:spcPct val="100000"/>
              </a:lnSpc>
            </a:pPr>
            <a:r>
              <a:rPr sz="1800" spc="700" dirty="0">
                <a:solidFill>
                  <a:srgbClr val="557934"/>
                </a:solidFill>
                <a:latin typeface="Arial"/>
                <a:cs typeface="Arial"/>
              </a:rPr>
              <a:t>v</a:t>
            </a:r>
            <a:r>
              <a:rPr sz="1800" spc="135" dirty="0">
                <a:solidFill>
                  <a:srgbClr val="557934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Outlined</a:t>
            </a:r>
            <a:r>
              <a:rPr sz="180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sz="180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180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plan,</a:t>
            </a:r>
            <a:r>
              <a:rPr sz="1800" spc="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DOE</a:t>
            </a:r>
            <a:r>
              <a:rPr sz="180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has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created</a:t>
            </a:r>
            <a:r>
              <a:rPr sz="180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Class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Size</a:t>
            </a:r>
            <a:r>
              <a:rPr sz="180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Working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 Group,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including</a:t>
            </a:r>
            <a:r>
              <a:rPr sz="180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parents,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advocates,</a:t>
            </a:r>
            <a:r>
              <a:rPr sz="180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sz="180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other</a:t>
            </a:r>
            <a:r>
              <a:rPr sz="180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stakeholders, to</a:t>
            </a:r>
            <a:r>
              <a:rPr sz="180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develop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recommendations to</a:t>
            </a:r>
            <a:r>
              <a:rPr sz="180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advise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NYC</a:t>
            </a:r>
            <a:r>
              <a:rPr sz="1800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Public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Schools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sz="180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implementing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180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333333"/>
                </a:solidFill>
                <a:latin typeface="Arial"/>
                <a:cs typeface="Arial"/>
              </a:rPr>
              <a:t>law.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0345" y="1085545"/>
            <a:ext cx="703707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dirty="0"/>
              <a:t>Estimated Costs</a:t>
            </a:r>
            <a:r>
              <a:rPr sz="3300" spc="-20" dirty="0"/>
              <a:t> </a:t>
            </a:r>
            <a:r>
              <a:rPr sz="3300" dirty="0"/>
              <a:t>of </a:t>
            </a:r>
            <a:r>
              <a:rPr sz="3300" spc="-10" dirty="0"/>
              <a:t>Implementation</a:t>
            </a:r>
            <a:endParaRPr sz="33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555"/>
              </a:lnSpc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58962" y="1790379"/>
          <a:ext cx="9363710" cy="27482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32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425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63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Key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Factor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254B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6322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Estimated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Cost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Reach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Compliance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the Law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25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566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i="1" dirty="0">
                          <a:solidFill>
                            <a:srgbClr val="0E151C"/>
                          </a:solidFill>
                          <a:latin typeface="Arial"/>
                          <a:cs typeface="Arial"/>
                        </a:rPr>
                        <a:t>Building</a:t>
                      </a:r>
                      <a:r>
                        <a:rPr sz="1800" b="1" i="1" spc="-30" dirty="0">
                          <a:solidFill>
                            <a:srgbClr val="0E151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i="1" dirty="0">
                          <a:solidFill>
                            <a:srgbClr val="0E151C"/>
                          </a:solidFill>
                          <a:latin typeface="Arial"/>
                          <a:cs typeface="Arial"/>
                        </a:rPr>
                        <a:t>Utilization</a:t>
                      </a:r>
                      <a:r>
                        <a:rPr sz="1800" b="1" i="1" spc="-25" dirty="0">
                          <a:solidFill>
                            <a:srgbClr val="0E151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i="1" dirty="0">
                          <a:solidFill>
                            <a:srgbClr val="0E151C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800" b="1" i="1" spc="-5" dirty="0">
                          <a:solidFill>
                            <a:srgbClr val="0E151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i="1" spc="-10" dirty="0">
                          <a:solidFill>
                            <a:srgbClr val="0E151C"/>
                          </a:solidFill>
                          <a:latin typeface="Arial"/>
                          <a:cs typeface="Arial"/>
                        </a:rPr>
                        <a:t>Capacity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DD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solidFill>
                            <a:srgbClr val="0E151C"/>
                          </a:solidFill>
                          <a:latin typeface="Arial"/>
                          <a:cs typeface="Arial"/>
                        </a:rPr>
                        <a:t>$30-</a:t>
                      </a:r>
                      <a:r>
                        <a:rPr sz="1800" dirty="0">
                          <a:solidFill>
                            <a:srgbClr val="0E151C"/>
                          </a:solidFill>
                          <a:latin typeface="Arial"/>
                          <a:cs typeface="Arial"/>
                        </a:rPr>
                        <a:t>35 </a:t>
                      </a:r>
                      <a:r>
                        <a:rPr sz="1800" spc="-10" dirty="0">
                          <a:solidFill>
                            <a:srgbClr val="0E151C"/>
                          </a:solidFill>
                          <a:latin typeface="Arial"/>
                          <a:cs typeface="Arial"/>
                        </a:rPr>
                        <a:t>billion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D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63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i="1" spc="-10" dirty="0">
                          <a:solidFill>
                            <a:srgbClr val="0E151C"/>
                          </a:solidFill>
                          <a:latin typeface="Arial"/>
                          <a:cs typeface="Arial"/>
                        </a:rPr>
                        <a:t>Hiring/Staffing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DD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solidFill>
                            <a:srgbClr val="0E151C"/>
                          </a:solidFill>
                          <a:latin typeface="Arial"/>
                          <a:cs typeface="Arial"/>
                        </a:rPr>
                        <a:t>$1.3</a:t>
                      </a:r>
                      <a:r>
                        <a:rPr sz="1800" spc="-35" dirty="0">
                          <a:solidFill>
                            <a:srgbClr val="0E151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E151C"/>
                          </a:solidFill>
                          <a:latin typeface="Arial"/>
                          <a:cs typeface="Arial"/>
                        </a:rPr>
                        <a:t>billion</a:t>
                      </a:r>
                      <a:r>
                        <a:rPr sz="1800" spc="-5" dirty="0">
                          <a:solidFill>
                            <a:srgbClr val="0E151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E151C"/>
                          </a:solidFill>
                          <a:latin typeface="Arial"/>
                          <a:cs typeface="Arial"/>
                        </a:rPr>
                        <a:t>annually at</a:t>
                      </a:r>
                      <a:r>
                        <a:rPr sz="1800" spc="-30" dirty="0">
                          <a:solidFill>
                            <a:srgbClr val="0E151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E151C"/>
                          </a:solidFill>
                          <a:latin typeface="Arial"/>
                          <a:cs typeface="Arial"/>
                        </a:rPr>
                        <a:t>full</a:t>
                      </a:r>
                      <a:r>
                        <a:rPr sz="1800" spc="-25" dirty="0">
                          <a:solidFill>
                            <a:srgbClr val="0E151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0E151C"/>
                          </a:solidFill>
                          <a:latin typeface="Arial"/>
                          <a:cs typeface="Arial"/>
                        </a:rPr>
                        <a:t>phase-</a:t>
                      </a:r>
                      <a:r>
                        <a:rPr sz="1800" spc="-25" dirty="0">
                          <a:solidFill>
                            <a:srgbClr val="0E151C"/>
                          </a:solidFill>
                          <a:latin typeface="Arial"/>
                          <a:cs typeface="Arial"/>
                        </a:rPr>
                        <a:t>in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D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96595" y="5161279"/>
            <a:ext cx="871537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2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latin typeface="Arial"/>
                <a:cs typeface="Arial"/>
              </a:rPr>
              <a:t>These</a:t>
            </a:r>
            <a:r>
              <a:rPr sz="2400" b="1" i="1" spc="-2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figures</a:t>
            </a:r>
            <a:r>
              <a:rPr sz="2400" b="1" i="1" spc="-2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are</a:t>
            </a:r>
            <a:r>
              <a:rPr sz="2400" b="1" i="1" spc="-1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preliminary</a:t>
            </a:r>
            <a:r>
              <a:rPr sz="2400" b="1" i="1" spc="-1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and</a:t>
            </a:r>
            <a:r>
              <a:rPr sz="2400" b="1" i="1" spc="-2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based</a:t>
            </a:r>
            <a:r>
              <a:rPr sz="2400" b="1" i="1" spc="-1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on</a:t>
            </a:r>
            <a:r>
              <a:rPr sz="2400" b="1" i="1" spc="-20" dirty="0">
                <a:latin typeface="Arial"/>
                <a:cs typeface="Arial"/>
              </a:rPr>
              <a:t> </a:t>
            </a:r>
            <a:r>
              <a:rPr sz="2400" b="1" i="1" spc="-10" dirty="0">
                <a:latin typeface="Arial"/>
                <a:cs typeface="Arial"/>
              </a:rPr>
              <a:t>assumptions. </a:t>
            </a:r>
            <a:r>
              <a:rPr sz="2400" b="1" i="1" dirty="0">
                <a:latin typeface="Arial"/>
                <a:cs typeface="Arial"/>
              </a:rPr>
              <a:t>They</a:t>
            </a:r>
            <a:r>
              <a:rPr sz="2400" b="1" i="1" spc="-2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will</a:t>
            </a:r>
            <a:r>
              <a:rPr sz="2400" b="1" i="1" spc="-5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vary</a:t>
            </a:r>
            <a:r>
              <a:rPr sz="2400" b="1" i="1" spc="-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based</a:t>
            </a:r>
            <a:r>
              <a:rPr sz="2400" b="1" i="1" spc="-1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on</a:t>
            </a:r>
            <a:r>
              <a:rPr sz="2400" b="1" i="1" spc="-3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the</a:t>
            </a:r>
            <a:r>
              <a:rPr sz="2400" b="1" i="1" spc="-2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decisions</a:t>
            </a:r>
            <a:r>
              <a:rPr sz="2400" b="1" i="1" spc="-3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made</a:t>
            </a:r>
            <a:r>
              <a:rPr sz="2400" b="1" i="1" spc="-1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as</a:t>
            </a:r>
            <a:r>
              <a:rPr sz="2400" b="1" i="1" spc="-1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a</a:t>
            </a:r>
            <a:r>
              <a:rPr sz="2400" b="1" i="1" spc="-1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result</a:t>
            </a:r>
            <a:r>
              <a:rPr sz="2400" b="1" i="1" spc="-10" dirty="0">
                <a:latin typeface="Arial"/>
                <a:cs typeface="Arial"/>
              </a:rPr>
              <a:t> </a:t>
            </a:r>
            <a:r>
              <a:rPr sz="2400" b="1" i="1" spc="-25" dirty="0">
                <a:latin typeface="Arial"/>
                <a:cs typeface="Arial"/>
              </a:rPr>
              <a:t>of </a:t>
            </a:r>
            <a:r>
              <a:rPr sz="2400" b="1" i="1" dirty="0">
                <a:latin typeface="Arial"/>
                <a:cs typeface="Arial"/>
              </a:rPr>
              <a:t>the</a:t>
            </a:r>
            <a:r>
              <a:rPr sz="2400" b="1" i="1" spc="-2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working</a:t>
            </a:r>
            <a:r>
              <a:rPr sz="2400" b="1" i="1" spc="-40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group's</a:t>
            </a:r>
            <a:r>
              <a:rPr sz="2400" b="1" i="1" spc="-1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feedback</a:t>
            </a:r>
            <a:r>
              <a:rPr sz="2400" b="1" i="1" spc="-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and</a:t>
            </a:r>
            <a:r>
              <a:rPr sz="2400" b="1" i="1" spc="-2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actual</a:t>
            </a:r>
            <a:r>
              <a:rPr sz="2400" b="1" i="1" spc="-15" dirty="0">
                <a:latin typeface="Arial"/>
                <a:cs typeface="Arial"/>
              </a:rPr>
              <a:t> </a:t>
            </a:r>
            <a:r>
              <a:rPr sz="2400" b="1" i="1" spc="-10" dirty="0">
                <a:latin typeface="Arial"/>
                <a:cs typeface="Arial"/>
              </a:rPr>
              <a:t>implementation decisions.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0577" y="520954"/>
            <a:ext cx="7868284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dirty="0">
                <a:solidFill>
                  <a:srgbClr val="001F5F"/>
                </a:solidFill>
              </a:rPr>
              <a:t>What</a:t>
            </a:r>
            <a:r>
              <a:rPr sz="3300" spc="-65" dirty="0">
                <a:solidFill>
                  <a:srgbClr val="001F5F"/>
                </a:solidFill>
              </a:rPr>
              <a:t> </a:t>
            </a:r>
            <a:r>
              <a:rPr sz="3300" dirty="0">
                <a:solidFill>
                  <a:srgbClr val="001F5F"/>
                </a:solidFill>
              </a:rPr>
              <a:t>is</a:t>
            </a:r>
            <a:r>
              <a:rPr sz="3300" spc="-50" dirty="0">
                <a:solidFill>
                  <a:srgbClr val="001F5F"/>
                </a:solidFill>
              </a:rPr>
              <a:t> </a:t>
            </a:r>
            <a:r>
              <a:rPr sz="3300" dirty="0">
                <a:solidFill>
                  <a:srgbClr val="001F5F"/>
                </a:solidFill>
              </a:rPr>
              <a:t>the</a:t>
            </a:r>
            <a:r>
              <a:rPr sz="3300" spc="-50" dirty="0">
                <a:solidFill>
                  <a:srgbClr val="001F5F"/>
                </a:solidFill>
              </a:rPr>
              <a:t> </a:t>
            </a:r>
            <a:r>
              <a:rPr sz="3300" dirty="0">
                <a:solidFill>
                  <a:srgbClr val="001F5F"/>
                </a:solidFill>
              </a:rPr>
              <a:t>Class</a:t>
            </a:r>
            <a:r>
              <a:rPr sz="3300" spc="-70" dirty="0">
                <a:solidFill>
                  <a:srgbClr val="001F5F"/>
                </a:solidFill>
              </a:rPr>
              <a:t> </a:t>
            </a:r>
            <a:r>
              <a:rPr sz="3300" dirty="0">
                <a:solidFill>
                  <a:srgbClr val="001F5F"/>
                </a:solidFill>
              </a:rPr>
              <a:t>Size</a:t>
            </a:r>
            <a:r>
              <a:rPr sz="3300" spc="-60" dirty="0">
                <a:solidFill>
                  <a:srgbClr val="001F5F"/>
                </a:solidFill>
              </a:rPr>
              <a:t> </a:t>
            </a:r>
            <a:r>
              <a:rPr sz="3300" dirty="0">
                <a:solidFill>
                  <a:srgbClr val="001F5F"/>
                </a:solidFill>
              </a:rPr>
              <a:t>Working</a:t>
            </a:r>
            <a:r>
              <a:rPr sz="3300" spc="-80" dirty="0">
                <a:solidFill>
                  <a:srgbClr val="001F5F"/>
                </a:solidFill>
              </a:rPr>
              <a:t> </a:t>
            </a:r>
            <a:r>
              <a:rPr sz="3300" spc="-10" dirty="0">
                <a:solidFill>
                  <a:srgbClr val="001F5F"/>
                </a:solidFill>
              </a:rPr>
              <a:t>Group?</a:t>
            </a:r>
            <a:endParaRPr sz="33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555"/>
              </a:lnSpc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94817" y="1365630"/>
            <a:ext cx="8586470" cy="4507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163830" indent="-287020">
              <a:lnSpc>
                <a:spcPct val="100000"/>
              </a:lnSpc>
              <a:spcBef>
                <a:spcPts val="100"/>
              </a:spcBef>
            </a:pPr>
            <a:r>
              <a:rPr sz="1750" spc="680" dirty="0">
                <a:solidFill>
                  <a:srgbClr val="333333"/>
                </a:solidFill>
                <a:latin typeface="Arial"/>
                <a:cs typeface="Arial"/>
              </a:rPr>
              <a:t>v</a:t>
            </a:r>
            <a:r>
              <a:rPr sz="1750" spc="19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Building on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success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of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175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Fair</a:t>
            </a:r>
            <a:r>
              <a:rPr sz="1750" spc="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Student</a:t>
            </a:r>
            <a:r>
              <a:rPr sz="175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Funding Working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Group,</a:t>
            </a:r>
            <a:r>
              <a:rPr sz="175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Chancellor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Banks</a:t>
            </a:r>
            <a:r>
              <a:rPr sz="175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wanted</a:t>
            </a:r>
            <a:r>
              <a:rPr sz="17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sz="17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re-engage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key</a:t>
            </a:r>
            <a:r>
              <a:rPr sz="175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stakeholders,</a:t>
            </a:r>
            <a:r>
              <a:rPr sz="17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sz="17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particular</a:t>
            </a:r>
            <a:r>
              <a:rPr sz="175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families</a:t>
            </a:r>
            <a:r>
              <a:rPr sz="17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community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members</a:t>
            </a:r>
            <a:r>
              <a:rPr sz="175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discussion on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this 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topic.</a:t>
            </a:r>
            <a:endParaRPr sz="1750">
              <a:latin typeface="Arial"/>
              <a:cs typeface="Arial"/>
            </a:endParaRPr>
          </a:p>
          <a:p>
            <a:pPr marL="299085" marR="176530" indent="-287020">
              <a:lnSpc>
                <a:spcPct val="100000"/>
              </a:lnSpc>
              <a:spcBef>
                <a:spcPts val="1265"/>
              </a:spcBef>
            </a:pPr>
            <a:r>
              <a:rPr sz="1750" spc="680" dirty="0">
                <a:solidFill>
                  <a:srgbClr val="333333"/>
                </a:solidFill>
                <a:latin typeface="Arial"/>
                <a:cs typeface="Arial"/>
              </a:rPr>
              <a:t>v</a:t>
            </a:r>
            <a:r>
              <a:rPr sz="1750" spc="17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sz="175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February</a:t>
            </a:r>
            <a:r>
              <a:rPr sz="1750" spc="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2023,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17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Chancellor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announced that</a:t>
            </a:r>
            <a:r>
              <a:rPr sz="175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NYC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Public</a:t>
            </a:r>
            <a:r>
              <a:rPr sz="17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Schools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would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spc="-25" dirty="0">
                <a:solidFill>
                  <a:srgbClr val="333333"/>
                </a:solidFill>
                <a:latin typeface="Arial"/>
                <a:cs typeface="Arial"/>
              </a:rPr>
              <a:t>be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convening</a:t>
            </a:r>
            <a:r>
              <a:rPr sz="175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Class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Size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Working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Group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gather</a:t>
            </a:r>
            <a:r>
              <a:rPr sz="175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input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related to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implementing</a:t>
            </a:r>
            <a:r>
              <a:rPr sz="1750" spc="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spc="-25" dirty="0">
                <a:solidFill>
                  <a:srgbClr val="333333"/>
                </a:solidFill>
                <a:latin typeface="Arial"/>
                <a:cs typeface="Arial"/>
              </a:rPr>
              <a:t>the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new</a:t>
            </a:r>
            <a:r>
              <a:rPr sz="175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class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size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mandates</a:t>
            </a:r>
            <a:r>
              <a:rPr sz="1750" spc="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sz="1750" spc="-20" dirty="0">
                <a:solidFill>
                  <a:srgbClr val="333333"/>
                </a:solidFill>
                <a:latin typeface="Arial"/>
                <a:cs typeface="Arial"/>
              </a:rPr>
              <a:t> caps.</a:t>
            </a:r>
            <a:endParaRPr sz="175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1260"/>
              </a:spcBef>
            </a:pPr>
            <a:r>
              <a:rPr sz="1750" spc="680" dirty="0">
                <a:solidFill>
                  <a:srgbClr val="333333"/>
                </a:solidFill>
                <a:latin typeface="Arial"/>
                <a:cs typeface="Arial"/>
              </a:rPr>
              <a:t>v</a:t>
            </a:r>
            <a:r>
              <a:rPr sz="1750" spc="17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NYC</a:t>
            </a:r>
            <a:r>
              <a:rPr sz="17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Public</a:t>
            </a:r>
            <a:r>
              <a:rPr sz="17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Schools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has</a:t>
            </a:r>
            <a:r>
              <a:rPr sz="175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built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75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working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group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reflecting</a:t>
            </a:r>
            <a:r>
              <a:rPr sz="17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diverse</a:t>
            </a:r>
            <a:r>
              <a:rPr sz="175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perspectives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spc="-25" dirty="0">
                <a:solidFill>
                  <a:srgbClr val="333333"/>
                </a:solidFill>
                <a:latin typeface="Arial"/>
                <a:cs typeface="Arial"/>
              </a:rPr>
              <a:t>and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experiences</a:t>
            </a:r>
            <a:r>
              <a:rPr sz="17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from</a:t>
            </a:r>
            <a:r>
              <a:rPr sz="175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across</a:t>
            </a:r>
            <a:r>
              <a:rPr sz="17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New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York</a:t>
            </a:r>
            <a:r>
              <a:rPr sz="17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City,</a:t>
            </a:r>
            <a:r>
              <a:rPr sz="1750" spc="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taking</a:t>
            </a:r>
            <a:r>
              <a:rPr sz="175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into</a:t>
            </a:r>
            <a:r>
              <a:rPr sz="175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account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individuals’</a:t>
            </a:r>
            <a:r>
              <a:rPr sz="175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geographic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representation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experience</a:t>
            </a:r>
            <a:r>
              <a:rPr sz="1750" spc="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as</a:t>
            </a:r>
            <a:r>
              <a:rPr sz="175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parent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or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guardian</a:t>
            </a:r>
            <a:r>
              <a:rPr sz="1750" spc="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of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75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NYC</a:t>
            </a:r>
            <a:r>
              <a:rPr sz="175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Public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School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student,</a:t>
            </a:r>
            <a:r>
              <a:rPr sz="175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educator,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advocate,</a:t>
            </a:r>
            <a:r>
              <a:rPr sz="17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researcher</a:t>
            </a:r>
            <a:r>
              <a:rPr sz="1750" spc="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or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other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stakeholder,</a:t>
            </a:r>
            <a:r>
              <a:rPr sz="17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while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also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considering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individuals</a:t>
            </a:r>
            <a:r>
              <a:rPr sz="175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representing</a:t>
            </a:r>
            <a:r>
              <a:rPr sz="175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different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school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levels and</a:t>
            </a:r>
            <a:r>
              <a:rPr sz="175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sizes</a:t>
            </a:r>
            <a:r>
              <a:rPr sz="17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as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well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as</a:t>
            </a:r>
            <a:r>
              <a:rPr sz="175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organizational affiliations.</a:t>
            </a:r>
            <a:endParaRPr sz="1750">
              <a:latin typeface="Arial"/>
              <a:cs typeface="Arial"/>
            </a:endParaRPr>
          </a:p>
          <a:p>
            <a:pPr marL="299085" marR="412750" indent="-287020">
              <a:lnSpc>
                <a:spcPct val="100000"/>
              </a:lnSpc>
              <a:spcBef>
                <a:spcPts val="1265"/>
              </a:spcBef>
            </a:pPr>
            <a:r>
              <a:rPr sz="1750" spc="680" dirty="0">
                <a:solidFill>
                  <a:srgbClr val="333333"/>
                </a:solidFill>
                <a:latin typeface="Arial"/>
                <a:cs typeface="Arial"/>
              </a:rPr>
              <a:t>v</a:t>
            </a:r>
            <a:r>
              <a:rPr sz="1750" spc="19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You</a:t>
            </a:r>
            <a:r>
              <a:rPr sz="175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can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find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more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information,</a:t>
            </a:r>
            <a:r>
              <a:rPr sz="175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including</a:t>
            </a:r>
            <a:r>
              <a:rPr sz="1750" spc="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list</a:t>
            </a:r>
            <a:r>
              <a:rPr sz="175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of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members</a:t>
            </a:r>
            <a:r>
              <a:rPr sz="175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of</a:t>
            </a:r>
            <a:r>
              <a:rPr sz="175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17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working 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group,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presentations</a:t>
            </a:r>
            <a:r>
              <a:rPr sz="17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from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their</a:t>
            </a:r>
            <a:r>
              <a:rPr sz="17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meetings</a:t>
            </a:r>
            <a:r>
              <a:rPr sz="17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sz="17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meeting</a:t>
            </a:r>
            <a:r>
              <a:rPr sz="17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333333"/>
                </a:solidFill>
                <a:latin typeface="Arial"/>
                <a:cs typeface="Arial"/>
              </a:rPr>
              <a:t>notes</a:t>
            </a:r>
            <a:r>
              <a:rPr sz="1750" spc="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750" spc="-25" dirty="0">
                <a:solidFill>
                  <a:srgbClr val="333333"/>
                </a:solidFill>
                <a:latin typeface="Arial"/>
                <a:cs typeface="Arial"/>
              </a:rPr>
              <a:t>at </a:t>
            </a:r>
            <a:r>
              <a:rPr sz="1750" u="sng" spc="-10" dirty="0">
                <a:solidFill>
                  <a:srgbClr val="6699CC"/>
                </a:solidFill>
                <a:uFill>
                  <a:solidFill>
                    <a:srgbClr val="6699CC"/>
                  </a:solidFill>
                </a:uFill>
                <a:latin typeface="Arial"/>
                <a:cs typeface="Arial"/>
                <a:hlinkClick r:id="rId2"/>
              </a:rPr>
              <a:t>https://schools.nyc.gov/classsize</a:t>
            </a:r>
            <a:endParaRPr sz="1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630805">
              <a:lnSpc>
                <a:spcPct val="100000"/>
              </a:lnSpc>
              <a:spcBef>
                <a:spcPts val="135"/>
              </a:spcBef>
            </a:pPr>
            <a:r>
              <a:rPr dirty="0"/>
              <a:t>Public</a:t>
            </a:r>
            <a:r>
              <a:rPr spc="75" dirty="0"/>
              <a:t> </a:t>
            </a:r>
            <a:r>
              <a:rPr spc="-10" dirty="0"/>
              <a:t>Comment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555"/>
              </a:lnSpc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3410" y="2087372"/>
            <a:ext cx="9118600" cy="27260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200025" indent="-342900">
              <a:lnSpc>
                <a:spcPct val="100000"/>
              </a:lnSpc>
              <a:spcBef>
                <a:spcPts val="105"/>
              </a:spcBef>
            </a:pPr>
            <a:r>
              <a:rPr sz="1950" spc="760" dirty="0">
                <a:solidFill>
                  <a:srgbClr val="333333"/>
                </a:solidFill>
                <a:latin typeface="Arial"/>
                <a:cs typeface="Arial"/>
              </a:rPr>
              <a:t>v</a:t>
            </a:r>
            <a:r>
              <a:rPr sz="1950" spc="39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We</a:t>
            </a:r>
            <a:r>
              <a:rPr sz="195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will</a:t>
            </a:r>
            <a:r>
              <a:rPr sz="1950" spc="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take</a:t>
            </a:r>
            <a:r>
              <a:rPr sz="195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public</a:t>
            </a:r>
            <a:r>
              <a:rPr sz="19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feedback</a:t>
            </a:r>
            <a:r>
              <a:rPr sz="1950" spc="-5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into</a:t>
            </a:r>
            <a:r>
              <a:rPr sz="195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account</a:t>
            </a:r>
            <a:r>
              <a:rPr sz="1950" spc="-6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sz="19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19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coming</a:t>
            </a:r>
            <a:r>
              <a:rPr sz="1950" spc="-4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weeks</a:t>
            </a:r>
            <a:r>
              <a:rPr sz="195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as</a:t>
            </a:r>
            <a:r>
              <a:rPr sz="19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we</a:t>
            </a:r>
            <a:r>
              <a:rPr sz="1950" spc="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333333"/>
                </a:solidFill>
                <a:latin typeface="Arial"/>
                <a:cs typeface="Arial"/>
              </a:rPr>
              <a:t>continue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sz="1950" spc="-5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work</a:t>
            </a:r>
            <a:r>
              <a:rPr sz="195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toward</a:t>
            </a:r>
            <a:r>
              <a:rPr sz="19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complying</a:t>
            </a:r>
            <a:r>
              <a:rPr sz="1950" spc="-4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with</a:t>
            </a:r>
            <a:r>
              <a:rPr sz="1950" spc="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this</a:t>
            </a:r>
            <a:r>
              <a:rPr sz="195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333333"/>
                </a:solidFill>
                <a:latin typeface="Arial"/>
                <a:cs typeface="Arial"/>
              </a:rPr>
              <a:t>mandate.</a:t>
            </a:r>
            <a:endParaRPr sz="1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50" spc="760" dirty="0">
                <a:solidFill>
                  <a:srgbClr val="333333"/>
                </a:solidFill>
                <a:latin typeface="Arial"/>
                <a:cs typeface="Arial"/>
              </a:rPr>
              <a:t>v</a:t>
            </a:r>
            <a:r>
              <a:rPr sz="1950" spc="39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195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deadline</a:t>
            </a:r>
            <a:r>
              <a:rPr sz="1950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for</a:t>
            </a:r>
            <a:r>
              <a:rPr sz="19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submitting</a:t>
            </a:r>
            <a:r>
              <a:rPr sz="1950" spc="-4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public</a:t>
            </a:r>
            <a:r>
              <a:rPr sz="19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comment</a:t>
            </a:r>
            <a:r>
              <a:rPr sz="1950" spc="-5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will</a:t>
            </a:r>
            <a:r>
              <a:rPr sz="1950" spc="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be</a:t>
            </a:r>
            <a:r>
              <a:rPr sz="19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August</a:t>
            </a:r>
            <a:r>
              <a:rPr sz="1950" spc="-5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11,</a:t>
            </a:r>
            <a:r>
              <a:rPr sz="195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333333"/>
                </a:solidFill>
                <a:latin typeface="Arial"/>
                <a:cs typeface="Arial"/>
              </a:rPr>
              <a:t>2023.</a:t>
            </a:r>
            <a:endParaRPr sz="1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</a:pPr>
            <a:r>
              <a:rPr sz="1950" spc="760" dirty="0">
                <a:solidFill>
                  <a:srgbClr val="333333"/>
                </a:solidFill>
                <a:latin typeface="Arial"/>
                <a:cs typeface="Arial"/>
              </a:rPr>
              <a:t>v</a:t>
            </a:r>
            <a:r>
              <a:rPr sz="1950" spc="40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Educators,</a:t>
            </a:r>
            <a:r>
              <a:rPr sz="1950" spc="-5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parents</a:t>
            </a:r>
            <a:r>
              <a:rPr sz="1950" spc="-4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sz="19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caregivers,</a:t>
            </a:r>
            <a:r>
              <a:rPr sz="195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sz="1950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all other</a:t>
            </a:r>
            <a:r>
              <a:rPr sz="195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members</a:t>
            </a:r>
            <a:r>
              <a:rPr sz="1950" spc="-4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of</a:t>
            </a:r>
            <a:r>
              <a:rPr sz="195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19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New</a:t>
            </a:r>
            <a:r>
              <a:rPr sz="19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York</a:t>
            </a:r>
            <a:r>
              <a:rPr sz="1950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spc="-20" dirty="0">
                <a:solidFill>
                  <a:srgbClr val="333333"/>
                </a:solidFill>
                <a:latin typeface="Arial"/>
                <a:cs typeface="Arial"/>
              </a:rPr>
              <a:t>City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community</a:t>
            </a:r>
            <a:r>
              <a:rPr sz="1950" spc="-6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may</a:t>
            </a:r>
            <a:r>
              <a:rPr sz="195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submit</a:t>
            </a:r>
            <a:r>
              <a:rPr sz="1950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their</a:t>
            </a:r>
            <a:r>
              <a:rPr sz="195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comments</a:t>
            </a:r>
            <a:r>
              <a:rPr sz="1950" spc="-5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by</a:t>
            </a:r>
            <a:r>
              <a:rPr sz="1950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email</a:t>
            </a:r>
            <a:r>
              <a:rPr sz="195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sz="1950" spc="-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333333"/>
                </a:solidFill>
                <a:latin typeface="Arial"/>
                <a:cs typeface="Arial"/>
                <a:hlinkClick r:id="rId2"/>
              </a:rPr>
              <a:t>ClassSize@schools.nyc.gov</a:t>
            </a:r>
            <a:endParaRPr sz="1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447165">
              <a:lnSpc>
                <a:spcPct val="100000"/>
              </a:lnSpc>
              <a:spcBef>
                <a:spcPts val="135"/>
              </a:spcBef>
            </a:pPr>
            <a:r>
              <a:rPr dirty="0"/>
              <a:t>Summary</a:t>
            </a:r>
            <a:r>
              <a:rPr spc="55" dirty="0"/>
              <a:t> </a:t>
            </a:r>
            <a:r>
              <a:rPr dirty="0"/>
              <a:t>of</a:t>
            </a:r>
            <a:r>
              <a:rPr spc="75" dirty="0"/>
              <a:t> </a:t>
            </a:r>
            <a:r>
              <a:rPr dirty="0"/>
              <a:t>Public</a:t>
            </a:r>
            <a:r>
              <a:rPr spc="90" dirty="0"/>
              <a:t> </a:t>
            </a:r>
            <a:r>
              <a:rPr spc="-10" dirty="0"/>
              <a:t>Comment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555"/>
              </a:lnSpc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13410" y="2078228"/>
            <a:ext cx="8045450" cy="2729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Public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Comments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Email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(deadline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for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submitting):</a:t>
            </a:r>
            <a:endParaRPr sz="2400">
              <a:latin typeface="Calibri"/>
              <a:cs typeface="Calibri"/>
            </a:endParaRPr>
          </a:p>
          <a:p>
            <a:pPr marL="390525" indent="-378460">
              <a:lnSpc>
                <a:spcPct val="100000"/>
              </a:lnSpc>
              <a:spcBef>
                <a:spcPts val="1700"/>
              </a:spcBef>
              <a:buClr>
                <a:srgbClr val="0462C1"/>
              </a:buClr>
              <a:buFont typeface="Arial"/>
              <a:buChar char="•"/>
              <a:tabLst>
                <a:tab pos="390525" algn="l"/>
                <a:tab pos="391160" algn="l"/>
              </a:tabLst>
            </a:pPr>
            <a:r>
              <a:rPr sz="2400" u="sng" dirty="0">
                <a:solidFill>
                  <a:srgbClr val="6699CC"/>
                </a:solidFill>
                <a:uFill>
                  <a:solidFill>
                    <a:srgbClr val="6699CC"/>
                  </a:solidFill>
                </a:uFill>
                <a:latin typeface="Calibri"/>
                <a:cs typeface="Calibri"/>
                <a:hlinkClick r:id="rId2"/>
              </a:rPr>
              <a:t>stimulus2022@schools.nyc.gov</a:t>
            </a:r>
            <a:r>
              <a:rPr sz="2400" spc="-55" dirty="0">
                <a:solidFill>
                  <a:srgbClr val="6699CC"/>
                </a:solidFill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(by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June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30,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2023)</a:t>
            </a:r>
            <a:endParaRPr sz="2400">
              <a:latin typeface="Calibri"/>
              <a:cs typeface="Calibri"/>
            </a:endParaRPr>
          </a:p>
          <a:p>
            <a:pPr marL="390525" indent="-378460">
              <a:lnSpc>
                <a:spcPct val="100000"/>
              </a:lnSpc>
              <a:spcBef>
                <a:spcPts val="1730"/>
              </a:spcBef>
              <a:buClr>
                <a:srgbClr val="0462C1"/>
              </a:buClr>
              <a:buFont typeface="Arial"/>
              <a:buChar char="•"/>
              <a:tabLst>
                <a:tab pos="390525" algn="l"/>
                <a:tab pos="391160" algn="l"/>
              </a:tabLst>
            </a:pPr>
            <a:r>
              <a:rPr sz="2400" u="sng" dirty="0">
                <a:solidFill>
                  <a:srgbClr val="6699CC"/>
                </a:solidFill>
                <a:uFill>
                  <a:solidFill>
                    <a:srgbClr val="6699CC"/>
                  </a:solidFill>
                </a:uFill>
                <a:latin typeface="Calibri"/>
                <a:cs typeface="Calibri"/>
                <a:hlinkClick r:id="rId3"/>
              </a:rPr>
              <a:t>foundationaid@schools.nyc.gov</a:t>
            </a:r>
            <a:r>
              <a:rPr sz="2400" spc="-35" dirty="0">
                <a:solidFill>
                  <a:srgbClr val="6699CC"/>
                </a:solidFill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(by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June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30,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2023)</a:t>
            </a:r>
            <a:endParaRPr sz="2400">
              <a:latin typeface="Calibri"/>
              <a:cs typeface="Calibri"/>
            </a:endParaRPr>
          </a:p>
          <a:p>
            <a:pPr marL="390525" indent="-378460">
              <a:lnSpc>
                <a:spcPct val="100000"/>
              </a:lnSpc>
              <a:spcBef>
                <a:spcPts val="1730"/>
              </a:spcBef>
              <a:buClr>
                <a:srgbClr val="0462C1"/>
              </a:buClr>
              <a:buFont typeface="Arial"/>
              <a:buChar char="•"/>
              <a:tabLst>
                <a:tab pos="390525" algn="l"/>
                <a:tab pos="391160" algn="l"/>
              </a:tabLst>
            </a:pPr>
            <a:r>
              <a:rPr sz="2400" u="sng" dirty="0">
                <a:solidFill>
                  <a:srgbClr val="6699CC"/>
                </a:solidFill>
                <a:uFill>
                  <a:solidFill>
                    <a:srgbClr val="6699CC"/>
                  </a:solidFill>
                </a:uFill>
                <a:latin typeface="Calibri"/>
                <a:cs typeface="Calibri"/>
                <a:hlinkClick r:id="rId4"/>
              </a:rPr>
              <a:t>contractsforexcellence@schools.nyc.gov</a:t>
            </a:r>
            <a:r>
              <a:rPr sz="2400" spc="-65" dirty="0">
                <a:solidFill>
                  <a:srgbClr val="6699CC"/>
                </a:solidFill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(by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August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11,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2023)</a:t>
            </a:r>
            <a:endParaRPr sz="2400">
              <a:latin typeface="Calibri"/>
              <a:cs typeface="Calibri"/>
            </a:endParaRPr>
          </a:p>
          <a:p>
            <a:pPr marL="390525" indent="-378460">
              <a:lnSpc>
                <a:spcPct val="100000"/>
              </a:lnSpc>
              <a:spcBef>
                <a:spcPts val="1730"/>
              </a:spcBef>
              <a:buClr>
                <a:srgbClr val="0462C1"/>
              </a:buClr>
              <a:buFont typeface="Arial"/>
              <a:buChar char="•"/>
              <a:tabLst>
                <a:tab pos="390525" algn="l"/>
                <a:tab pos="391160" algn="l"/>
              </a:tabLst>
            </a:pPr>
            <a:r>
              <a:rPr sz="2400" u="sng" dirty="0">
                <a:solidFill>
                  <a:srgbClr val="6699CC"/>
                </a:solidFill>
                <a:uFill>
                  <a:solidFill>
                    <a:srgbClr val="6699CC"/>
                  </a:solidFill>
                </a:uFill>
                <a:latin typeface="Calibri"/>
                <a:cs typeface="Calibri"/>
                <a:hlinkClick r:id="rId5"/>
              </a:rPr>
              <a:t>ClassSize@schools.nyc.gov</a:t>
            </a:r>
            <a:r>
              <a:rPr sz="2400" spc="-45" dirty="0">
                <a:solidFill>
                  <a:srgbClr val="6699C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333333"/>
                </a:solidFill>
                <a:latin typeface="Calibri"/>
                <a:cs typeface="Calibri"/>
              </a:rPr>
              <a:t>(by</a:t>
            </a:r>
            <a:r>
              <a:rPr sz="2400" spc="-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333333"/>
                </a:solidFill>
                <a:latin typeface="Calibri"/>
                <a:cs typeface="Calibri"/>
              </a:rPr>
              <a:t>August</a:t>
            </a:r>
            <a:r>
              <a:rPr sz="2400" spc="-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333333"/>
                </a:solidFill>
                <a:latin typeface="Calibri"/>
                <a:cs typeface="Calibri"/>
              </a:rPr>
              <a:t>11,</a:t>
            </a:r>
            <a:r>
              <a:rPr sz="2400" spc="-2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333333"/>
                </a:solidFill>
                <a:latin typeface="Calibri"/>
                <a:cs typeface="Calibri"/>
              </a:rPr>
              <a:t>2023)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</TotalTime>
  <Words>2579</Words>
  <Application>Microsoft Office PowerPoint</Application>
  <PresentationFormat>Custom</PresentationFormat>
  <Paragraphs>281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Fiscal Year 2024 Budget and Policy Engagement</vt:lpstr>
      <vt:lpstr>Agenda</vt:lpstr>
      <vt:lpstr>FEDERAL STIMULUS SY 2023-2024</vt:lpstr>
      <vt:lpstr>Stimulus Funding for Education</vt:lpstr>
      <vt:lpstr>NYC Public Schools Will Continue Its Investments in School Budgets</vt:lpstr>
      <vt:lpstr>Nearly $600 Million of Stimulus in FY 2024 Will Continue to Fund Significant Investments in Early Childhood Education, SE and Mental Health Supports</vt:lpstr>
      <vt:lpstr>Stimulus Funding Continues to Support Mayor &amp; Chancellor Priorities</vt:lpstr>
      <vt:lpstr>Stimulus Funding Prioritizes Special Populations in New York City Public Schools</vt:lpstr>
      <vt:lpstr>Other Key Programming is Supported with Stimulus Funding</vt:lpstr>
      <vt:lpstr>What Are the Next Steps for Stimulus Funding?</vt:lpstr>
      <vt:lpstr>PowerPoint Presentation</vt:lpstr>
      <vt:lpstr>SY2023-24 Foundation Aid</vt:lpstr>
      <vt:lpstr>SY2023-24 Foundation Aid</vt:lpstr>
      <vt:lpstr>STATE CONTRACTS FOR EXCELLENCE SY 2023-2024</vt:lpstr>
      <vt:lpstr>Contracts for Excellence (C4E) Background</vt:lpstr>
      <vt:lpstr>Changes to Contracts for Excellence (C4E) 2023 - 2024</vt:lpstr>
      <vt:lpstr>C4E 2023 – 2024 Funding Breakdown</vt:lpstr>
      <vt:lpstr>Proposed Allocation of $574 million of Restricted Funds</vt:lpstr>
      <vt:lpstr>Proposed Allocation of Restricted Funds Citywide</vt:lpstr>
      <vt:lpstr>PowerPoint Presentation</vt:lpstr>
      <vt:lpstr>Public Comment</vt:lpstr>
      <vt:lpstr>CLASS SIZE LEGISLATION &amp; WORKING GROUP</vt:lpstr>
      <vt:lpstr>Chapter 556 of the Laws of 2022 and the Class Size Reduction Plan</vt:lpstr>
      <vt:lpstr>Estimated Costs of Implementation</vt:lpstr>
      <vt:lpstr>What is the Class Size Working Group?</vt:lpstr>
      <vt:lpstr>Public Comment</vt:lpstr>
      <vt:lpstr>Summary of Public Comment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Stimulus CEC Engagement</dc:title>
  <dc:creator>bschanback</dc:creator>
  <cp:lastModifiedBy>Villanueva Maite</cp:lastModifiedBy>
  <cp:revision>1</cp:revision>
  <dcterms:created xsi:type="dcterms:W3CDTF">2023-05-31T13:48:45Z</dcterms:created>
  <dcterms:modified xsi:type="dcterms:W3CDTF">2023-05-31T15:24:25Z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2023-05-26T00:00:00Z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2023-05-31T00:00:00Z</vt:filetime>
  </property>
  <property fmtid="{D5CDD505-2E9C-101B-9397-08002B2CF9AE}" pid="5" name="Producer">
    <vt:lpwstr>Microsoft® PowerPoint® for Microsoft 365</vt:lpwstr>
  </property>
</Properties>
</file>